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8"/>
  </p:notesMasterIdLst>
  <p:sldIdLst>
    <p:sldId id="256" r:id="rId2"/>
    <p:sldId id="311" r:id="rId3"/>
    <p:sldId id="258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280" r:id="rId14"/>
    <p:sldId id="323" r:id="rId15"/>
    <p:sldId id="324" r:id="rId16"/>
    <p:sldId id="32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E98518B-FAE1-4C0E-AF80-72E2BD2C4360}">
          <p14:sldIdLst>
            <p14:sldId id="256"/>
            <p14:sldId id="311"/>
            <p14:sldId id="258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</p14:sldIdLst>
        </p14:section>
        <p14:section name="Ch 7 Gen. Cap. Assets" id="{F5E21030-A404-4290-9BCB-CC60287D4010}">
          <p14:sldIdLst>
            <p14:sldId id="280"/>
            <p14:sldId id="323"/>
            <p14:sldId id="324"/>
            <p14:sldId id="32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59" d="100"/>
          <a:sy n="59" d="100"/>
        </p:scale>
        <p:origin x="14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97F53-41F8-43F0-9149-F6EE4D6B4F41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C31B4D-4C59-4C40-AAA0-0EF058A9F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731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Tx/>
            </a:pPr>
            <a:r>
              <a:rPr lang="en-US" sz="2000" dirty="0" err="1" smtClean="0">
                <a:latin typeface="Arial" charset="0"/>
                <a:cs typeface="Arial" charset="0"/>
              </a:rPr>
              <a:t>nfrastructure</a:t>
            </a:r>
            <a:r>
              <a:rPr lang="en-US" sz="2000" dirty="0" smtClean="0">
                <a:latin typeface="Arial" charset="0"/>
                <a:cs typeface="Arial" charset="0"/>
              </a:rPr>
              <a:t> is:</a:t>
            </a:r>
          </a:p>
          <a:p>
            <a:pPr lvl="1" eaLnBrk="1" hangingPunct="1">
              <a:lnSpc>
                <a:spcPct val="80000"/>
              </a:lnSpc>
              <a:buClrTx/>
              <a:buFont typeface="Courier New" pitchFamily="49" charset="0"/>
              <a:buChar char="o"/>
            </a:pPr>
            <a:r>
              <a:rPr lang="en-US" sz="2400" dirty="0" smtClean="0">
                <a:latin typeface="Arial" charset="0"/>
                <a:cs typeface="Arial" charset="0"/>
              </a:rPr>
              <a:t>Government’s capital assets </a:t>
            </a:r>
          </a:p>
          <a:p>
            <a:pPr lvl="1" eaLnBrk="1" hangingPunct="1">
              <a:lnSpc>
                <a:spcPct val="80000"/>
              </a:lnSpc>
              <a:buClrTx/>
              <a:buFont typeface="Courier New" pitchFamily="49" charset="0"/>
              <a:buChar char="o"/>
            </a:pPr>
            <a:r>
              <a:rPr lang="en-US" sz="2400" dirty="0" smtClean="0">
                <a:latin typeface="Arial" charset="0"/>
                <a:cs typeface="Arial" charset="0"/>
              </a:rPr>
              <a:t>Immovable, stationary in nature</a:t>
            </a:r>
          </a:p>
          <a:p>
            <a:pPr lvl="1" eaLnBrk="1" hangingPunct="1">
              <a:lnSpc>
                <a:spcPct val="80000"/>
              </a:lnSpc>
              <a:buClrTx/>
              <a:buFont typeface="Courier New" pitchFamily="49" charset="0"/>
              <a:buChar char="o"/>
            </a:pPr>
            <a:r>
              <a:rPr lang="en-US" sz="2400" dirty="0" smtClean="0">
                <a:latin typeface="Arial" charset="0"/>
                <a:cs typeface="Arial" charset="0"/>
              </a:rPr>
              <a:t>Preserved for a longer period.  Ex: roads, sidewalks, bridges, tunnels, drainage systems, water and sewer systems, dams, lighting systems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31B4D-4C59-4C40-AAA0-0EF058A9F2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48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Federal government budget is $4.1</a:t>
            </a:r>
            <a:r>
              <a:rPr lang="en-US" baseline="0" dirty="0" smtClean="0"/>
              <a:t> Trillion; 88% of the federal budget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31B4D-4C59-4C40-AAA0-0EF058A9F2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0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920E67-187E-4166-98E5-F77787559452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  <p:extLst>
      <p:ext uri="{BB962C8B-B14F-4D97-AF65-F5344CB8AC3E}">
        <p14:creationId xmlns:p14="http://schemas.microsoft.com/office/powerpoint/2010/main" val="2061691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9F5972-5F98-4BF4-BE42-3E06D6714FCF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93349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 Source Charlotte Water Twitter and Michael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Tkachuk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31B4D-4C59-4C40-AAA0-0EF058A9F22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47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9DA65-83E1-4F65-B4DA-3A17AE8DE032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71468-E474-4447-B1EF-C7C6C68A46C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9DA65-83E1-4F65-B4DA-3A17AE8DE032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71468-E474-4447-B1EF-C7C6C68A46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9DA65-83E1-4F65-B4DA-3A17AE8DE032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71468-E474-4447-B1EF-C7C6C68A46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9DA65-83E1-4F65-B4DA-3A17AE8DE032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71468-E474-4447-B1EF-C7C6C68A46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9DA65-83E1-4F65-B4DA-3A17AE8DE032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0471468-E474-4447-B1EF-C7C6C68A46C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9DA65-83E1-4F65-B4DA-3A17AE8DE032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71468-E474-4447-B1EF-C7C6C68A46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9DA65-83E1-4F65-B4DA-3A17AE8DE032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71468-E474-4447-B1EF-C7C6C68A46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9DA65-83E1-4F65-B4DA-3A17AE8DE032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71468-E474-4447-B1EF-C7C6C68A46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9DA65-83E1-4F65-B4DA-3A17AE8DE032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71468-E474-4447-B1EF-C7C6C68A46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9DA65-83E1-4F65-B4DA-3A17AE8DE032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71468-E474-4447-B1EF-C7C6C68A46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9DA65-83E1-4F65-B4DA-3A17AE8DE032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71468-E474-4447-B1EF-C7C6C68A46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939DA65-83E1-4F65-B4DA-3A17AE8DE032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0471468-E474-4447-B1EF-C7C6C68A46C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rastructurereportcard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Role of financing in sustainable </a:t>
            </a:r>
            <a:r>
              <a:rPr lang="en-US" dirty="0" err="1" smtClean="0"/>
              <a:t>infrastrcture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Zach Mohr, Guest Lecture</a:t>
            </a:r>
          </a:p>
          <a:p>
            <a:r>
              <a:rPr lang="en-US" dirty="0" smtClean="0"/>
              <a:t>9/10/2018</a:t>
            </a:r>
          </a:p>
          <a:p>
            <a:r>
              <a:rPr lang="en-US" dirty="0" smtClean="0"/>
              <a:t>UNC MPA and Public Policy PhD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74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Capital leases, lease purchases</a:t>
            </a:r>
          </a:p>
          <a:p>
            <a:pPr lvl="1"/>
            <a:r>
              <a:rPr lang="en-US" dirty="0" smtClean="0"/>
              <a:t>Lease - a </a:t>
            </a:r>
            <a:r>
              <a:rPr lang="en-US" dirty="0"/>
              <a:t>contract by which one party conveys land, property, services, etc., to another for a specified time, usually in return for a periodic payment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Capital lease – lease that eventually ends; firetrucks</a:t>
            </a:r>
          </a:p>
          <a:p>
            <a:pPr lvl="2"/>
            <a:r>
              <a:rPr lang="en-US" dirty="0" smtClean="0"/>
              <a:t>Lease purchase – lease that leads to ownership; schools, water treatment plants, etc.</a:t>
            </a:r>
          </a:p>
          <a:p>
            <a:pPr lvl="1"/>
            <a:r>
              <a:rPr lang="en-US" dirty="0" smtClean="0"/>
              <a:t>Attractive because government can walk away</a:t>
            </a:r>
          </a:p>
          <a:p>
            <a:pPr lvl="1"/>
            <a:r>
              <a:rPr lang="en-US" dirty="0" smtClean="0"/>
              <a:t>Attractive to business because </a:t>
            </a:r>
          </a:p>
          <a:p>
            <a:pPr lvl="2"/>
            <a:r>
              <a:rPr lang="en-US" dirty="0" smtClean="0"/>
              <a:t>they don’t have to pay capital gains taxes</a:t>
            </a:r>
          </a:p>
          <a:p>
            <a:pPr lvl="2"/>
            <a:r>
              <a:rPr lang="en-US" dirty="0" smtClean="0"/>
              <a:t>Low default and stable customer base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035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Private financing i.e. PPP and Public Private Partnerships </a:t>
            </a:r>
            <a:r>
              <a:rPr lang="en-US" dirty="0" smtClean="0"/>
              <a:t>– </a:t>
            </a:r>
          </a:p>
          <a:p>
            <a:pPr lvl="1"/>
            <a:r>
              <a:rPr lang="en-US" dirty="0" smtClean="0"/>
              <a:t>What is the big one happening here?  Is it good?</a:t>
            </a:r>
            <a:endParaRPr lang="en-US" dirty="0"/>
          </a:p>
          <a:p>
            <a:pPr lvl="1"/>
            <a:r>
              <a:rPr lang="en-US" dirty="0" smtClean="0"/>
              <a:t>Other examples</a:t>
            </a:r>
          </a:p>
          <a:p>
            <a:pPr lvl="2"/>
            <a:r>
              <a:rPr lang="en-US" dirty="0" smtClean="0"/>
              <a:t>Turnpikes</a:t>
            </a:r>
          </a:p>
          <a:p>
            <a:pPr lvl="2"/>
            <a:r>
              <a:rPr lang="en-US" dirty="0" smtClean="0"/>
              <a:t>Parking meters</a:t>
            </a:r>
          </a:p>
          <a:p>
            <a:pPr lvl="2"/>
            <a:r>
              <a:rPr lang="en-US" dirty="0" smtClean="0"/>
              <a:t>All manner of utilities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528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can we incorporate sustainability into finance?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sustainability?</a:t>
            </a:r>
          </a:p>
          <a:p>
            <a:pPr lvl="1"/>
            <a:r>
              <a:rPr lang="en-US" dirty="0" smtClean="0"/>
              <a:t>Triple bottom line	</a:t>
            </a:r>
          </a:p>
          <a:p>
            <a:pPr lvl="2"/>
            <a:r>
              <a:rPr lang="en-US" dirty="0" smtClean="0"/>
              <a:t>Economic</a:t>
            </a:r>
          </a:p>
          <a:p>
            <a:pPr lvl="2"/>
            <a:r>
              <a:rPr lang="en-US" dirty="0" smtClean="0"/>
              <a:t>Environment</a:t>
            </a:r>
          </a:p>
          <a:p>
            <a:pPr lvl="2"/>
            <a:r>
              <a:rPr lang="en-US" dirty="0" smtClean="0"/>
              <a:t>Social</a:t>
            </a:r>
          </a:p>
          <a:p>
            <a:r>
              <a:rPr lang="en-US" dirty="0" smtClean="0"/>
              <a:t>How do we incorporate sustainability?</a:t>
            </a:r>
          </a:p>
          <a:p>
            <a:pPr lvl="1"/>
            <a:r>
              <a:rPr lang="en-US" dirty="0" smtClean="0"/>
              <a:t>Better planning</a:t>
            </a:r>
          </a:p>
          <a:p>
            <a:pPr lvl="1"/>
            <a:r>
              <a:rPr lang="en-US" dirty="0" smtClean="0"/>
              <a:t>Good management</a:t>
            </a:r>
          </a:p>
          <a:p>
            <a:pPr lvl="1"/>
            <a:r>
              <a:rPr lang="en-US" dirty="0" smtClean="0"/>
              <a:t>Incorporate sustainability into 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324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Better planning</a:t>
            </a:r>
            <a:endParaRPr lang="en-US" sz="36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en-US" sz="2800" b="1" u="sng" dirty="0" smtClean="0"/>
              <a:t>The Kansas Turnpike (Includes the first portion of the federal Interstate system)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Built in 1956 (in just 22 months created a highway of over 200 miles)  How long has 485 taken?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Ended abruptly in a farmer’s field in Oklahoma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4FFB77-6FAA-460C-BA37-8A78814DE1A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103" name="Line 5"/>
          <p:cNvSpPr>
            <a:spLocks noChangeShapeType="1"/>
          </p:cNvSpPr>
          <p:nvPr/>
        </p:nvSpPr>
        <p:spPr bwMode="auto">
          <a:xfrm>
            <a:off x="609600" y="838200"/>
            <a:ext cx="7772400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1" name="Picture 10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18" t="49839" r="9631" b="28387"/>
          <a:stretch/>
        </p:blipFill>
        <p:spPr bwMode="auto">
          <a:xfrm>
            <a:off x="2286000" y="3886200"/>
            <a:ext cx="4267200" cy="269058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2189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management</a:t>
            </a:r>
            <a:endParaRPr lang="en-US" dirty="0"/>
          </a:p>
        </p:txBody>
      </p:sp>
      <p:pic>
        <p:nvPicPr>
          <p:cNvPr id="4" name="Picture 2" descr="K:\Administration\Communications\Council Presentation BG\Council\BudgetWorkshop\anchorage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293290" y="1433967"/>
            <a:ext cx="4850710" cy="4667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133600"/>
            <a:ext cx="4038600" cy="39925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400" dirty="0" smtClean="0"/>
              <a:t>Charlotte Water has enough pipe to run from Charlotte to Anchorage, Alaska and back</a:t>
            </a:r>
            <a:r>
              <a:rPr lang="en-US" sz="2400" baseline="30000" dirty="0" smtClean="0"/>
              <a:t>1</a:t>
            </a:r>
          </a:p>
          <a:p>
            <a:pPr marL="342900" indent="-342900"/>
            <a:r>
              <a:rPr lang="en-US" sz="2400" dirty="0" smtClean="0"/>
              <a:t>Most assets donated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77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Incorporate sustainability into financing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722438"/>
            <a:ext cx="8077200" cy="3090386"/>
          </a:xfrm>
        </p:spPr>
        <p:txBody>
          <a:bodyPr/>
          <a:lstStyle/>
          <a:p>
            <a:r>
              <a:rPr lang="en-US" dirty="0" smtClean="0"/>
              <a:t>Portion of taxes and bonds for sustainability</a:t>
            </a:r>
          </a:p>
          <a:p>
            <a:pPr lvl="1"/>
            <a:r>
              <a:rPr lang="en-US" dirty="0" smtClean="0"/>
              <a:t>Example art set-asides </a:t>
            </a:r>
          </a:p>
        </p:txBody>
      </p:sp>
      <p:pic>
        <p:nvPicPr>
          <p:cNvPr id="5122" name="Picture 2" descr="Image result for wichita public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743200"/>
            <a:ext cx="48768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166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do this?  How do we tackle this big problem?</a:t>
            </a:r>
          </a:p>
          <a:p>
            <a:endParaRPr lang="en-US" dirty="0"/>
          </a:p>
          <a:p>
            <a:r>
              <a:rPr lang="en-US" dirty="0" smtClean="0"/>
              <a:t>Zach Mohr, zmohr@uncc.edu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59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to ponder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7200" dirty="0" smtClean="0"/>
              <a:t>$3.6 Trillion</a:t>
            </a:r>
          </a:p>
          <a:p>
            <a:pPr lvl="1"/>
            <a:r>
              <a:rPr lang="en-US" dirty="0" smtClean="0"/>
              <a:t>The amount of investment needed for America’s public infrastructure by 2020</a:t>
            </a:r>
          </a:p>
          <a:p>
            <a:pPr lvl="1"/>
            <a:r>
              <a:rPr lang="en-US" dirty="0">
                <a:hlinkClick r:id="rId3"/>
              </a:rPr>
              <a:t>http://www.infrastructurereportcard.org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sz="6600" dirty="0" smtClean="0"/>
              <a:t>Who will pay for it?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053999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CN" sz="3600" dirty="0" smtClean="0">
                <a:solidFill>
                  <a:schemeClr val="tx1"/>
                </a:solidFill>
                <a:ea typeface="宋体" charset="-122"/>
                <a:cs typeface="Arial" pitchFamily="34" charset="0"/>
              </a:rPr>
              <a:t>Learning Objectives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dirty="0" smtClean="0"/>
              <a:t>Who </a:t>
            </a:r>
            <a:r>
              <a:rPr lang="en-US" dirty="0"/>
              <a:t>finances infrastructure? </a:t>
            </a:r>
            <a:r>
              <a:rPr lang="en-US" dirty="0" smtClean="0"/>
              <a:t> </a:t>
            </a:r>
          </a:p>
          <a:p>
            <a:pPr>
              <a:buClrTx/>
            </a:pPr>
            <a:r>
              <a:rPr lang="en-US" dirty="0" smtClean="0"/>
              <a:t>How does the public sector finance </a:t>
            </a:r>
            <a:r>
              <a:rPr lang="en-US" dirty="0"/>
              <a:t>public infrastructure? </a:t>
            </a:r>
            <a:endParaRPr lang="en-US" dirty="0"/>
          </a:p>
          <a:p>
            <a:pPr>
              <a:buClrTx/>
            </a:pPr>
            <a:r>
              <a:rPr lang="en-US" dirty="0" smtClean="0"/>
              <a:t>How </a:t>
            </a:r>
            <a:r>
              <a:rPr lang="en-US" dirty="0"/>
              <a:t>can we incorporate sustainability into public infrastructure financing? </a:t>
            </a:r>
            <a:endParaRPr lang="en-US" altLang="zh-CN" dirty="0" smtClean="0">
              <a:ea typeface="宋体" charset="-122"/>
              <a:cs typeface="Arial" pitchFamily="34" charset="0"/>
            </a:endParaRP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zh-CN" smtClean="0">
                <a:ea typeface="宋体" charset="-122"/>
              </a:rPr>
              <a:t>Chapter  6   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60CC71-AC7B-4FB6-89B3-2997D8E6F7EA}" type="slidenum">
              <a:rPr lang="en-US" altLang="zh-CN"/>
              <a:pPr/>
              <a:t>3</a:t>
            </a:fld>
            <a:endParaRPr lang="en-US" altLang="zh-CN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342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finances infrastructure?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Private companies financing private projects</a:t>
            </a:r>
          </a:p>
          <a:p>
            <a:pPr lvl="1"/>
            <a:r>
              <a:rPr lang="en-US" dirty="0" smtClean="0"/>
              <a:t>I.E. Duke or Piedmont</a:t>
            </a:r>
          </a:p>
          <a:p>
            <a:pPr lvl="1"/>
            <a:r>
              <a:rPr lang="en-US" dirty="0" smtClean="0"/>
              <a:t>Increasingly governments selling infrastructure to reduce liability and increase private investment</a:t>
            </a:r>
          </a:p>
          <a:p>
            <a:pPr lvl="1"/>
            <a:r>
              <a:rPr lang="en-US" dirty="0" smtClean="0"/>
              <a:t>Are these “private” companies completely private?</a:t>
            </a:r>
          </a:p>
          <a:p>
            <a:r>
              <a:rPr lang="en-US" dirty="0" smtClean="0"/>
              <a:t>Public/Government</a:t>
            </a:r>
          </a:p>
          <a:p>
            <a:pPr lvl="1"/>
            <a:r>
              <a:rPr lang="en-US" dirty="0" smtClean="0"/>
              <a:t>Federal  - No real plan!</a:t>
            </a:r>
          </a:p>
          <a:p>
            <a:pPr lvl="1"/>
            <a:r>
              <a:rPr lang="en-US" dirty="0" smtClean="0"/>
              <a:t>State</a:t>
            </a:r>
          </a:p>
          <a:p>
            <a:pPr lvl="1"/>
            <a:r>
              <a:rPr lang="en-US" dirty="0" smtClean="0"/>
              <a:t>Local – Capital Investment Plan or Budget (aka CIP)</a:t>
            </a:r>
          </a:p>
          <a:p>
            <a:pPr lvl="2"/>
            <a:r>
              <a:rPr lang="en-US" dirty="0"/>
              <a:t>http://charlottenc.gov/charlottefuture/cip/Pages/default.aspx</a:t>
            </a:r>
          </a:p>
        </p:txBody>
      </p:sp>
    </p:spTree>
    <p:extLst>
      <p:ext uri="{BB962C8B-B14F-4D97-AF65-F5344CB8AC3E}">
        <p14:creationId xmlns:p14="http://schemas.microsoft.com/office/powerpoint/2010/main" val="2373326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is public infrastructure financed?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Financed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 typeface="Courier New" pitchFamily="49" charset="0"/>
              <a:buChar char="o"/>
            </a:pPr>
            <a:r>
              <a:rPr lang="en-US" dirty="0">
                <a:latin typeface="Arial" pitchFamily="34" charset="0"/>
                <a:cs typeface="Arial" pitchFamily="34" charset="0"/>
              </a:rPr>
              <a:t>Tax-supported bonds 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 typeface="Courier New" pitchFamily="49" charset="0"/>
              <a:buChar char="o"/>
            </a:pPr>
            <a:r>
              <a:rPr lang="en-US" dirty="0">
                <a:latin typeface="Arial" pitchFamily="34" charset="0"/>
                <a:cs typeface="Arial" pitchFamily="34" charset="0"/>
              </a:rPr>
              <a:t>Grants from other governmental units (e.g., Federal or state grants) 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 typeface="Courier New" pitchFamily="49" charset="0"/>
              <a:buChar char="o"/>
            </a:pPr>
            <a:r>
              <a:rPr lang="en-US" dirty="0">
                <a:latin typeface="Arial" pitchFamily="34" charset="0"/>
                <a:cs typeface="Arial" pitchFamily="34" charset="0"/>
              </a:rPr>
              <a:t>Transfers from other funds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 typeface="Courier New" pitchFamily="49" charset="0"/>
              <a:buChar char="o"/>
            </a:pPr>
            <a:r>
              <a:rPr lang="en-US" dirty="0">
                <a:latin typeface="Arial" pitchFamily="34" charset="0"/>
                <a:cs typeface="Arial" pitchFamily="34" charset="0"/>
              </a:rPr>
              <a:t>Special assessment bonds or taxes 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 typeface="Courier New" pitchFamily="49" charset="0"/>
              <a:buChar char="o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Capital leases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 typeface="Courier New" pitchFamily="49" charset="0"/>
              <a:buChar char="o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4" name="Picture 8" descr="MPj031392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4194076"/>
            <a:ext cx="2256553" cy="235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96973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Tax supported bonds aka General Obligation Bonds or GO Bonds</a:t>
            </a:r>
          </a:p>
          <a:p>
            <a:pPr lvl="1"/>
            <a:r>
              <a:rPr lang="en-US" dirty="0" smtClean="0"/>
              <a:t>Lowest cost </a:t>
            </a:r>
          </a:p>
          <a:p>
            <a:pPr lvl="1"/>
            <a:r>
              <a:rPr lang="en-US" dirty="0" smtClean="0"/>
              <a:t>Supported by the full faith and credit of the jurisdiction</a:t>
            </a:r>
          </a:p>
          <a:p>
            <a:pPr lvl="2"/>
            <a:r>
              <a:rPr lang="en-US" dirty="0" smtClean="0"/>
              <a:t>Usually government has limits on GO debt</a:t>
            </a:r>
          </a:p>
          <a:p>
            <a:pPr lvl="2"/>
            <a:r>
              <a:rPr lang="en-US" dirty="0" smtClean="0"/>
              <a:t>Often requires bond referenda</a:t>
            </a:r>
          </a:p>
          <a:p>
            <a:pPr lvl="3"/>
            <a:r>
              <a:rPr lang="en-US" dirty="0" smtClean="0"/>
              <a:t>City of Charlotte and Mecklenburg County trade off with Bond Referenda</a:t>
            </a:r>
          </a:p>
          <a:p>
            <a:pPr lvl="1"/>
            <a:r>
              <a:rPr lang="en-US" dirty="0" smtClean="0"/>
              <a:t>Variety of bond issuance types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egotiated vs competitive</a:t>
            </a:r>
          </a:p>
          <a:p>
            <a:pPr lvl="2"/>
            <a:r>
              <a:rPr lang="en-US" dirty="0" smtClean="0"/>
              <a:t>Creditworthiness of issuer i.e. bond rating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367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Federal and State Grants</a:t>
            </a:r>
          </a:p>
          <a:p>
            <a:pPr lvl="1"/>
            <a:r>
              <a:rPr lang="en-US" dirty="0" smtClean="0"/>
              <a:t>Great when available but…</a:t>
            </a:r>
          </a:p>
          <a:p>
            <a:pPr lvl="2"/>
            <a:r>
              <a:rPr lang="en-US" dirty="0" smtClean="0"/>
              <a:t>Federal government doesn’t have a capital budget</a:t>
            </a:r>
          </a:p>
          <a:p>
            <a:pPr lvl="2"/>
            <a:r>
              <a:rPr lang="en-US" dirty="0" smtClean="0"/>
              <a:t>States seem intent on taking assets from local governments</a:t>
            </a:r>
          </a:p>
          <a:p>
            <a:pPr lvl="1"/>
            <a:r>
              <a:rPr lang="en-US" dirty="0" smtClean="0"/>
              <a:t>Still major investments in some areas from federal and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979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Transfers from other funds</a:t>
            </a:r>
          </a:p>
          <a:p>
            <a:pPr lvl="1"/>
            <a:r>
              <a:rPr lang="en-US" dirty="0" smtClean="0"/>
              <a:t>Transfer from general fund</a:t>
            </a:r>
          </a:p>
          <a:p>
            <a:pPr lvl="2"/>
            <a:r>
              <a:rPr lang="en-US" dirty="0" smtClean="0"/>
              <a:t>Competes with tax supported services</a:t>
            </a:r>
          </a:p>
          <a:p>
            <a:pPr lvl="2"/>
            <a:r>
              <a:rPr lang="en-US" dirty="0" smtClean="0"/>
              <a:t>General fund often supports early project planning and design</a:t>
            </a:r>
          </a:p>
          <a:p>
            <a:pPr lvl="1"/>
            <a:r>
              <a:rPr lang="en-US" dirty="0" smtClean="0"/>
              <a:t>Sinking funds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204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Special assessment bonds and special taxes</a:t>
            </a:r>
          </a:p>
          <a:p>
            <a:pPr lvl="1"/>
            <a:r>
              <a:rPr lang="en-US" dirty="0" smtClean="0"/>
              <a:t>Special assessments</a:t>
            </a:r>
          </a:p>
          <a:p>
            <a:pPr lvl="2"/>
            <a:r>
              <a:rPr lang="en-US" dirty="0" smtClean="0"/>
              <a:t>What are they?</a:t>
            </a:r>
          </a:p>
          <a:p>
            <a:pPr lvl="2"/>
            <a:r>
              <a:rPr lang="en-US" dirty="0" smtClean="0"/>
              <a:t>Often used in other states</a:t>
            </a:r>
          </a:p>
          <a:p>
            <a:pPr lvl="1"/>
            <a:r>
              <a:rPr lang="en-US" dirty="0" smtClean="0"/>
              <a:t>Special taxes</a:t>
            </a:r>
          </a:p>
          <a:p>
            <a:pPr lvl="2"/>
            <a:r>
              <a:rPr lang="en-US" dirty="0" smtClean="0"/>
              <a:t>Highway fund money</a:t>
            </a:r>
          </a:p>
          <a:p>
            <a:pPr lvl="2"/>
            <a:r>
              <a:rPr lang="en-US" dirty="0" smtClean="0"/>
              <a:t>i.e. earmarked sales taxes</a:t>
            </a:r>
          </a:p>
          <a:p>
            <a:r>
              <a:rPr lang="en-US" dirty="0" smtClean="0"/>
              <a:t>Certificates of participation (COP)</a:t>
            </a:r>
          </a:p>
          <a:p>
            <a:pPr lvl="1"/>
            <a:r>
              <a:rPr lang="en-US" dirty="0" smtClean="0"/>
              <a:t>Private financing</a:t>
            </a:r>
          </a:p>
          <a:p>
            <a:pPr lvl="1"/>
            <a:r>
              <a:rPr lang="en-US" dirty="0" smtClean="0"/>
              <a:t>Not subject to same referenda and limitation as GO</a:t>
            </a:r>
          </a:p>
          <a:p>
            <a:pPr lvl="1"/>
            <a:r>
              <a:rPr lang="en-US" dirty="0" smtClean="0"/>
              <a:t>A lot like a lease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94024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14.828"/>
  <p:tag name="AUDIO_ID" val="25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62.313"/>
  <p:tag name="AUDIO_ID" val="25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230</TotalTime>
  <Words>646</Words>
  <Application>Microsoft Office PowerPoint</Application>
  <PresentationFormat>On-screen Show (4:3)</PresentationFormat>
  <Paragraphs>118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宋体</vt:lpstr>
      <vt:lpstr>Arial</vt:lpstr>
      <vt:lpstr>Book Antiqua</vt:lpstr>
      <vt:lpstr>Calibri</vt:lpstr>
      <vt:lpstr>Courier New</vt:lpstr>
      <vt:lpstr>Lucida Sans</vt:lpstr>
      <vt:lpstr>Wingdings</vt:lpstr>
      <vt:lpstr>Wingdings 2</vt:lpstr>
      <vt:lpstr>Wingdings 3</vt:lpstr>
      <vt:lpstr>Apex</vt:lpstr>
      <vt:lpstr>The Role of financing in sustainable infrastrcture</vt:lpstr>
      <vt:lpstr>Point to ponder</vt:lpstr>
      <vt:lpstr>Learning Objectives</vt:lpstr>
      <vt:lpstr>Who finances infrastructure?</vt:lpstr>
      <vt:lpstr>How is public infrastructure financed?</vt:lpstr>
      <vt:lpstr>How…</vt:lpstr>
      <vt:lpstr>How…</vt:lpstr>
      <vt:lpstr>How…</vt:lpstr>
      <vt:lpstr>How…</vt:lpstr>
      <vt:lpstr>How…</vt:lpstr>
      <vt:lpstr>How…</vt:lpstr>
      <vt:lpstr>How can we incorporate sustainability into finance?</vt:lpstr>
      <vt:lpstr>Better planning</vt:lpstr>
      <vt:lpstr>Good management</vt:lpstr>
      <vt:lpstr>Incorporate sustainability into financing</vt:lpstr>
      <vt:lpstr>Conclusion</vt:lpstr>
    </vt:vector>
  </TitlesOfParts>
  <Company>UNC Charlotte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Construction, Financing, and Accounting for Capital Assets</dc:title>
  <dc:creator>test</dc:creator>
  <cp:lastModifiedBy>Mohr, Zachary</cp:lastModifiedBy>
  <cp:revision>15</cp:revision>
  <dcterms:created xsi:type="dcterms:W3CDTF">2015-02-24T15:45:07Z</dcterms:created>
  <dcterms:modified xsi:type="dcterms:W3CDTF">2018-09-11T01:31:45Z</dcterms:modified>
</cp:coreProperties>
</file>