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4"/>
  </p:notesMasterIdLst>
  <p:handoutMasterIdLst>
    <p:handoutMasterId r:id="rId85"/>
  </p:handoutMasterIdLst>
  <p:sldIdLst>
    <p:sldId id="256" r:id="rId2"/>
    <p:sldId id="781" r:id="rId3"/>
    <p:sldId id="929" r:id="rId4"/>
    <p:sldId id="960" r:id="rId5"/>
    <p:sldId id="985" r:id="rId6"/>
    <p:sldId id="1072" r:id="rId7"/>
    <p:sldId id="1089" r:id="rId8"/>
    <p:sldId id="1016" r:id="rId9"/>
    <p:sldId id="1017" r:id="rId10"/>
    <p:sldId id="1018" r:id="rId11"/>
    <p:sldId id="1049" r:id="rId12"/>
    <p:sldId id="1019" r:id="rId13"/>
    <p:sldId id="1020" r:id="rId14"/>
    <p:sldId id="986" r:id="rId15"/>
    <p:sldId id="1064" r:id="rId16"/>
    <p:sldId id="1095" r:id="rId17"/>
    <p:sldId id="1082" r:id="rId18"/>
    <p:sldId id="987" r:id="rId19"/>
    <p:sldId id="1063" r:id="rId20"/>
    <p:sldId id="1094" r:id="rId21"/>
    <p:sldId id="988" r:id="rId22"/>
    <p:sldId id="959" r:id="rId23"/>
    <p:sldId id="980" r:id="rId24"/>
    <p:sldId id="1022" r:id="rId25"/>
    <p:sldId id="1023" r:id="rId26"/>
    <p:sldId id="1024" r:id="rId27"/>
    <p:sldId id="1025" r:id="rId28"/>
    <p:sldId id="1026" r:id="rId29"/>
    <p:sldId id="1027" r:id="rId30"/>
    <p:sldId id="1028" r:id="rId31"/>
    <p:sldId id="1029" r:id="rId32"/>
    <p:sldId id="1030" r:id="rId33"/>
    <p:sldId id="1065" r:id="rId34"/>
    <p:sldId id="1076" r:id="rId35"/>
    <p:sldId id="1083" r:id="rId36"/>
    <p:sldId id="981" r:id="rId37"/>
    <p:sldId id="967" r:id="rId38"/>
    <p:sldId id="1073" r:id="rId39"/>
    <p:sldId id="968" r:id="rId40"/>
    <p:sldId id="1074" r:id="rId41"/>
    <p:sldId id="950" r:id="rId42"/>
    <p:sldId id="1075" r:id="rId43"/>
    <p:sldId id="969" r:id="rId44"/>
    <p:sldId id="970" r:id="rId45"/>
    <p:sldId id="971" r:id="rId46"/>
    <p:sldId id="951" r:id="rId47"/>
    <p:sldId id="973" r:id="rId48"/>
    <p:sldId id="974" r:id="rId49"/>
    <p:sldId id="1060" r:id="rId50"/>
    <p:sldId id="972" r:id="rId51"/>
    <p:sldId id="1061" r:id="rId52"/>
    <p:sldId id="1051" r:id="rId53"/>
    <p:sldId id="952" r:id="rId54"/>
    <p:sldId id="1066" r:id="rId55"/>
    <p:sldId id="1077" r:id="rId56"/>
    <p:sldId id="1078" r:id="rId57"/>
    <p:sldId id="1079" r:id="rId58"/>
    <p:sldId id="1090" r:id="rId59"/>
    <p:sldId id="1087" r:id="rId60"/>
    <p:sldId id="1086" r:id="rId61"/>
    <p:sldId id="975" r:id="rId62"/>
    <p:sldId id="1068" r:id="rId63"/>
    <p:sldId id="1084" r:id="rId64"/>
    <p:sldId id="1085" r:id="rId65"/>
    <p:sldId id="953" r:id="rId66"/>
    <p:sldId id="1052" r:id="rId67"/>
    <p:sldId id="978" r:id="rId68"/>
    <p:sldId id="1057" r:id="rId69"/>
    <p:sldId id="1053" r:id="rId70"/>
    <p:sldId id="954" r:id="rId71"/>
    <p:sldId id="1055" r:id="rId72"/>
    <p:sldId id="1054" r:id="rId73"/>
    <p:sldId id="1067" r:id="rId74"/>
    <p:sldId id="1092" r:id="rId75"/>
    <p:sldId id="1093" r:id="rId76"/>
    <p:sldId id="977" r:id="rId77"/>
    <p:sldId id="1056" r:id="rId78"/>
    <p:sldId id="955" r:id="rId79"/>
    <p:sldId id="1050" r:id="rId80"/>
    <p:sldId id="976" r:id="rId81"/>
    <p:sldId id="979" r:id="rId82"/>
    <p:sldId id="1088" r:id="rId8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DDDDDD"/>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65" autoAdjust="0"/>
    <p:restoredTop sz="90340" autoAdjust="0"/>
  </p:normalViewPr>
  <p:slideViewPr>
    <p:cSldViewPr>
      <p:cViewPr varScale="1">
        <p:scale>
          <a:sx n="73" d="100"/>
          <a:sy n="73" d="100"/>
        </p:scale>
        <p:origin x="786" y="60"/>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742" y="11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10.xml"/><Relationship Id="rId1"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228600" y="228600"/>
            <a:ext cx="2809875" cy="45720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b="1">
                <a:latin typeface="Arial" charset="0"/>
              </a:defRPr>
            </a:lvl1pPr>
          </a:lstStyle>
          <a:p>
            <a:pPr>
              <a:defRPr/>
            </a:pPr>
            <a:r>
              <a:rPr lang="en-US" dirty="0"/>
              <a:t>Chapter 9</a:t>
            </a:r>
            <a:r>
              <a:rPr lang="en-US" dirty="0" smtClean="0"/>
              <a:t>B</a:t>
            </a:r>
            <a:endParaRPr lang="en-US" dirty="0"/>
          </a:p>
        </p:txBody>
      </p:sp>
      <p:sp>
        <p:nvSpPr>
          <p:cNvPr id="32771" name="Rectangle 3"/>
          <p:cNvSpPr>
            <a:spLocks noGrp="1" noChangeArrowheads="1"/>
          </p:cNvSpPr>
          <p:nvPr>
            <p:ph type="dt" sz="quarter" idx="1"/>
          </p:nvPr>
        </p:nvSpPr>
        <p:spPr bwMode="auto">
          <a:xfrm>
            <a:off x="3505200" y="228600"/>
            <a:ext cx="3124200" cy="45720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b="1" dirty="0">
                <a:latin typeface="Arial" charset="0"/>
              </a:defRPr>
            </a:lvl1pPr>
          </a:lstStyle>
          <a:p>
            <a:pPr>
              <a:defRPr/>
            </a:pPr>
            <a:r>
              <a:rPr lang="en-US"/>
              <a:t>Partnership - Operation</a:t>
            </a:r>
          </a:p>
        </p:txBody>
      </p:sp>
      <p:sp>
        <p:nvSpPr>
          <p:cNvPr id="327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F0B960E4-75F5-4F48-B419-2612C9D3D728}" type="slidenum">
              <a:rPr lang="en-US" altLang="en-US"/>
              <a:pPr/>
              <a:t>‹#›</a:t>
            </a:fld>
            <a:endParaRPr lang="en-US" altLang="en-US"/>
          </a:p>
        </p:txBody>
      </p:sp>
    </p:spTree>
    <p:extLst>
      <p:ext uri="{BB962C8B-B14F-4D97-AF65-F5344CB8AC3E}">
        <p14:creationId xmlns:p14="http://schemas.microsoft.com/office/powerpoint/2010/main" val="409391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atin typeface="Arial" charset="0"/>
              </a:defRPr>
            </a:lvl1pPr>
          </a:lstStyle>
          <a:p>
            <a:pPr>
              <a:defRPr/>
            </a:pPr>
            <a:endParaRPr lang="en-US"/>
          </a:p>
        </p:txBody>
      </p:sp>
      <p:sp>
        <p:nvSpPr>
          <p:cNvPr id="8909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860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8909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3B693423-91BA-4EC8-B803-EED09B1E4DBC}" type="slidenum">
              <a:rPr lang="en-US" altLang="en-US"/>
              <a:pPr/>
              <a:t>‹#›</a:t>
            </a:fld>
            <a:endParaRPr lang="en-US" altLang="en-US"/>
          </a:p>
        </p:txBody>
      </p:sp>
    </p:spTree>
    <p:extLst>
      <p:ext uri="{BB962C8B-B14F-4D97-AF65-F5344CB8AC3E}">
        <p14:creationId xmlns:p14="http://schemas.microsoft.com/office/powerpoint/2010/main" val="18406383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E24BCE-42BF-4BEF-937E-2465BBC4B385}" type="slidenum">
              <a:rPr lang="en-US" altLang="en-US"/>
              <a:pPr eaLnBrk="1" hangingPunct="1"/>
              <a:t>1</a:t>
            </a:fld>
            <a:endParaRPr lang="en-US"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46248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FA35AE-2238-4D76-A229-D4A76053C6DD}" type="slidenum">
              <a:rPr lang="en-US" altLang="en-US"/>
              <a:pPr eaLnBrk="1" hangingPunct="1"/>
              <a:t>10</a:t>
            </a:fld>
            <a:endParaRPr lang="en-US" altLang="en-US"/>
          </a:p>
        </p:txBody>
      </p:sp>
      <p:sp>
        <p:nvSpPr>
          <p:cNvPr id="9625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96260"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57181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B3A091-9E6A-4969-82AD-29B622706F95}" type="slidenum">
              <a:rPr lang="en-US" altLang="en-US"/>
              <a:pPr eaLnBrk="1" hangingPunct="1"/>
              <a:t>11</a:t>
            </a:fld>
            <a:endParaRPr lang="en-US" altLang="en-US"/>
          </a:p>
        </p:txBody>
      </p:sp>
      <p:sp>
        <p:nvSpPr>
          <p:cNvPr id="97283"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97284"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069385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9F732B-DFB9-46D0-BB96-6CA7BCA38A0C}" type="slidenum">
              <a:rPr lang="en-US" altLang="en-US"/>
              <a:pPr eaLnBrk="1" hangingPunct="1"/>
              <a:t>12</a:t>
            </a:fld>
            <a:endParaRPr lang="en-US" altLang="en-US"/>
          </a:p>
        </p:txBody>
      </p:sp>
      <p:sp>
        <p:nvSpPr>
          <p:cNvPr id="98307"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98308"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39921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A587FE-F58D-44FC-9EAD-23EF16FA0512}" type="slidenum">
              <a:rPr lang="en-US" altLang="en-US"/>
              <a:pPr eaLnBrk="1" hangingPunct="1"/>
              <a:t>13</a:t>
            </a:fld>
            <a:endParaRPr lang="en-US" altLang="en-US"/>
          </a:p>
        </p:txBody>
      </p:sp>
      <p:sp>
        <p:nvSpPr>
          <p:cNvPr id="99331"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99332"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1275498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031F06-82AA-487E-9053-5EC0CD78723F}" type="slidenum">
              <a:rPr lang="en-US" altLang="en-US"/>
              <a:pPr eaLnBrk="1" hangingPunct="1"/>
              <a:t>14</a:t>
            </a:fld>
            <a:endParaRPr lang="en-US" alt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47926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8B2D07-1C73-4D0C-B980-FDDEB31D6FC0}" type="slidenum">
              <a:rPr lang="en-US" altLang="en-US"/>
              <a:pPr eaLnBrk="1" hangingPunct="1"/>
              <a:t>15</a:t>
            </a:fld>
            <a:endParaRPr lang="en-US" alt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61453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339276-4415-43B8-BDF8-506733B9B64F}" type="slidenum">
              <a:rPr lang="en-US" altLang="en-US"/>
              <a:pPr eaLnBrk="1" hangingPunct="1"/>
              <a:t>16</a:t>
            </a:fld>
            <a:endParaRPr lang="en-US"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544798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47F39E-5AEC-4D3C-A386-9B1466F5AFD8}" type="slidenum">
              <a:rPr lang="en-US" altLang="en-US"/>
              <a:pPr eaLnBrk="1" hangingPunct="1"/>
              <a:t>17</a:t>
            </a:fld>
            <a:endParaRPr lang="en-US" alt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53291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3F8FBC-F496-4FD7-B2DC-191F611FB103}" type="slidenum">
              <a:rPr lang="en-US" altLang="en-US"/>
              <a:pPr eaLnBrk="1" hangingPunct="1"/>
              <a:t>18</a:t>
            </a:fld>
            <a:endParaRPr lang="en-US" alt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807147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2D40ED-8BD2-4821-AE93-D3ED3DC185D0}" type="slidenum">
              <a:rPr lang="en-US" altLang="en-US"/>
              <a:pPr eaLnBrk="1" hangingPunct="1"/>
              <a:t>19</a:t>
            </a:fld>
            <a:endParaRPr lang="en-US" alt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04889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7527FB-2CC3-4779-AFE2-6756207E8B22}" type="slidenum">
              <a:rPr lang="en-US" altLang="en-US"/>
              <a:pPr eaLnBrk="1" hangingPunct="1"/>
              <a:t>2</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066042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7751F2-9402-4A4E-81F5-FC09072DECCD}" type="slidenum">
              <a:rPr lang="en-US" altLang="en-US"/>
              <a:pPr eaLnBrk="1" hangingPunct="1"/>
              <a:t>20</a:t>
            </a:fld>
            <a:endParaRPr lang="en-US" alt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25272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D1C79B-6F07-4592-8DC3-D0FDE30EBAB3}" type="slidenum">
              <a:rPr lang="en-US" altLang="en-US"/>
              <a:pPr eaLnBrk="1" hangingPunct="1"/>
              <a:t>21</a:t>
            </a:fld>
            <a:endParaRPr lang="en-US" alt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04527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4A7B77-BFDA-47CE-B437-2BE5FB2847EF}" type="slidenum">
              <a:rPr lang="en-US" altLang="en-US"/>
              <a:pPr eaLnBrk="1" hangingPunct="1"/>
              <a:t>22</a:t>
            </a:fld>
            <a:endParaRPr lang="en-US" alt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16299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2BAF2E-8ED2-4408-96A3-EAEFF01C0618}" type="slidenum">
              <a:rPr lang="en-US" altLang="en-US"/>
              <a:pPr eaLnBrk="1" hangingPunct="1"/>
              <a:t>23</a:t>
            </a:fld>
            <a:endParaRPr lang="en-US" altLang="en-US"/>
          </a:p>
        </p:txBody>
      </p:sp>
      <p:sp>
        <p:nvSpPr>
          <p:cNvPr id="109571"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09572"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44297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59AC17-4DBB-47C4-9988-6E2C1F93AC0C}" type="slidenum">
              <a:rPr lang="en-US" altLang="en-US"/>
              <a:pPr eaLnBrk="1" hangingPunct="1"/>
              <a:t>24</a:t>
            </a:fld>
            <a:endParaRPr lang="en-US" altLang="en-US"/>
          </a:p>
        </p:txBody>
      </p:sp>
      <p:sp>
        <p:nvSpPr>
          <p:cNvPr id="110595"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0596"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6384207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8A09C1-C13D-4F1B-AABF-20FB7A873525}" type="slidenum">
              <a:rPr lang="en-US" altLang="en-US"/>
              <a:pPr eaLnBrk="1" hangingPunct="1"/>
              <a:t>25</a:t>
            </a:fld>
            <a:endParaRPr lang="en-US" altLang="en-US"/>
          </a:p>
        </p:txBody>
      </p:sp>
      <p:sp>
        <p:nvSpPr>
          <p:cNvPr id="11161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1620"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5324792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B3BDAE-DD2D-4C75-B2BF-F66894D47317}" type="slidenum">
              <a:rPr lang="en-US" altLang="en-US"/>
              <a:pPr eaLnBrk="1" hangingPunct="1"/>
              <a:t>26</a:t>
            </a:fld>
            <a:endParaRPr lang="en-US" altLang="en-US"/>
          </a:p>
        </p:txBody>
      </p:sp>
      <p:sp>
        <p:nvSpPr>
          <p:cNvPr id="112643"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2644"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5755700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35A0F7-5517-4A9F-B4BD-2F6AA549C5EB}" type="slidenum">
              <a:rPr lang="en-US" altLang="en-US"/>
              <a:pPr eaLnBrk="1" hangingPunct="1"/>
              <a:t>27</a:t>
            </a:fld>
            <a:endParaRPr lang="en-US" altLang="en-US"/>
          </a:p>
        </p:txBody>
      </p:sp>
      <p:sp>
        <p:nvSpPr>
          <p:cNvPr id="113667"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3668"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8479046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1A36CF-6264-42C6-AA80-A3148667748F}" type="slidenum">
              <a:rPr lang="en-US" altLang="en-US"/>
              <a:pPr eaLnBrk="1" hangingPunct="1"/>
              <a:t>28</a:t>
            </a:fld>
            <a:endParaRPr lang="en-US" altLang="en-US"/>
          </a:p>
        </p:txBody>
      </p:sp>
      <p:sp>
        <p:nvSpPr>
          <p:cNvPr id="114691"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4692"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32784987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9A77CC-9E55-41CD-880A-41B3800DF7E6}" type="slidenum">
              <a:rPr lang="en-US" altLang="en-US"/>
              <a:pPr eaLnBrk="1" hangingPunct="1"/>
              <a:t>29</a:t>
            </a:fld>
            <a:endParaRPr lang="en-US" altLang="en-US"/>
          </a:p>
        </p:txBody>
      </p:sp>
      <p:sp>
        <p:nvSpPr>
          <p:cNvPr id="115715"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5716"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215035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9F624E-44BB-4FE6-8ABF-BB4FD8B476AB}" type="slidenum">
              <a:rPr lang="en-US" altLang="en-US"/>
              <a:pPr eaLnBrk="1" hangingPunct="1"/>
              <a:t>3</a:t>
            </a:fld>
            <a:endParaRPr lang="en-US" alt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044049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9A8711-4DEA-4C8C-B331-6AB55D1E1B92}" type="slidenum">
              <a:rPr lang="en-US" altLang="en-US"/>
              <a:pPr eaLnBrk="1" hangingPunct="1"/>
              <a:t>30</a:t>
            </a:fld>
            <a:endParaRPr lang="en-US" altLang="en-US"/>
          </a:p>
        </p:txBody>
      </p:sp>
      <p:sp>
        <p:nvSpPr>
          <p:cNvPr id="11673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6740"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32776480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004C8C-E069-4A78-8C6F-48A0B73216B3}" type="slidenum">
              <a:rPr lang="en-US" altLang="en-US"/>
              <a:pPr eaLnBrk="1" hangingPunct="1"/>
              <a:t>31</a:t>
            </a:fld>
            <a:endParaRPr lang="en-US" altLang="en-US"/>
          </a:p>
        </p:txBody>
      </p:sp>
      <p:sp>
        <p:nvSpPr>
          <p:cNvPr id="117763"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7764"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8036126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4EFAB0-A8C5-4A0B-9023-9805294B34EA}" type="slidenum">
              <a:rPr lang="en-US" altLang="en-US"/>
              <a:pPr eaLnBrk="1" hangingPunct="1"/>
              <a:t>32</a:t>
            </a:fld>
            <a:endParaRPr lang="en-US" altLang="en-US"/>
          </a:p>
        </p:txBody>
      </p:sp>
      <p:sp>
        <p:nvSpPr>
          <p:cNvPr id="118787"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18788"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41892003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8A223D-4893-4E4A-BCBE-6A6E2F9ED8B8}" type="slidenum">
              <a:rPr lang="en-US" altLang="en-US"/>
              <a:pPr eaLnBrk="1" hangingPunct="1"/>
              <a:t>33</a:t>
            </a:fld>
            <a:endParaRPr lang="en-US" altLang="en-US"/>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379391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7FA261-5E52-4188-8ED7-35A81ADFD5BF}" type="slidenum">
              <a:rPr lang="en-US" altLang="en-US"/>
              <a:pPr eaLnBrk="1" hangingPunct="1"/>
              <a:t>34</a:t>
            </a:fld>
            <a:endParaRPr lang="en-US" altLang="en-US"/>
          </a:p>
        </p:txBody>
      </p:sp>
      <p:sp>
        <p:nvSpPr>
          <p:cNvPr id="120835"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20836"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12007701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91B42B-E3D1-444B-B75F-24CA1FF60E38}" type="slidenum">
              <a:rPr lang="en-US" altLang="en-US"/>
              <a:pPr eaLnBrk="1" hangingPunct="1"/>
              <a:t>35</a:t>
            </a:fld>
            <a:endParaRPr lang="en-US" altLang="en-US"/>
          </a:p>
        </p:txBody>
      </p:sp>
      <p:sp>
        <p:nvSpPr>
          <p:cNvPr id="12185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21860"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4208956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A6DEEF-2BFA-45DC-873C-2B0EF20A74F9}" type="slidenum">
              <a:rPr lang="en-US" altLang="en-US"/>
              <a:pPr eaLnBrk="1" hangingPunct="1"/>
              <a:t>36</a:t>
            </a:fld>
            <a:endParaRPr lang="en-US" altLang="en-US"/>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583140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61A1AE-D862-4547-8C6B-6137631DC503}" type="slidenum">
              <a:rPr lang="en-US" altLang="en-US"/>
              <a:pPr eaLnBrk="1" hangingPunct="1"/>
              <a:t>37</a:t>
            </a:fld>
            <a:endParaRPr lang="en-US" altLang="en-US"/>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556516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F0E2B4-B7EC-4BA0-9B0E-7949FFC725CF}" type="slidenum">
              <a:rPr lang="en-US" altLang="en-US"/>
              <a:pPr eaLnBrk="1" hangingPunct="1"/>
              <a:t>38</a:t>
            </a:fld>
            <a:endParaRPr lang="en-US" altLang="en-US"/>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86479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6F6CEE-8347-4A8D-BFAB-52203D926346}" type="slidenum">
              <a:rPr lang="en-US" altLang="en-US"/>
              <a:pPr eaLnBrk="1" hangingPunct="1"/>
              <a:t>39</a:t>
            </a:fld>
            <a:endParaRPr lang="en-US" alt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4501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AFBA66-223D-4037-BB30-1C676EA09BC5}" type="slidenum">
              <a:rPr lang="en-US" altLang="en-US"/>
              <a:pPr eaLnBrk="1" hangingPunct="1"/>
              <a:t>4</a:t>
            </a:fld>
            <a:endParaRPr lang="en-US"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390892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4AB547-058F-4F48-8C74-3FAB9B12F9A7}" type="slidenum">
              <a:rPr lang="en-US" altLang="en-US"/>
              <a:pPr eaLnBrk="1" hangingPunct="1"/>
              <a:t>40</a:t>
            </a:fld>
            <a:endParaRPr lang="en-US" altLang="en-US"/>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743161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65E818-3B6A-4492-8AAC-A5FD483AC221}" type="slidenum">
              <a:rPr lang="en-US" altLang="en-US"/>
              <a:pPr eaLnBrk="1" hangingPunct="1"/>
              <a:t>41</a:t>
            </a:fld>
            <a:endParaRPr lang="en-US" altLang="en-US"/>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317816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55DD23-F5C7-4E2F-8937-1187CD4CCC6F}" type="slidenum">
              <a:rPr lang="en-US" altLang="en-US"/>
              <a:pPr eaLnBrk="1" hangingPunct="1"/>
              <a:t>42</a:t>
            </a:fld>
            <a:endParaRPr lang="en-US" altLang="en-US"/>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413301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C11F8A-3250-4291-A32B-DB988239709C}" type="slidenum">
              <a:rPr lang="en-US" altLang="en-US"/>
              <a:pPr eaLnBrk="1" hangingPunct="1"/>
              <a:t>43</a:t>
            </a:fld>
            <a:endParaRPr lang="en-US" altLang="en-US"/>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144083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E2871F-FD60-4146-8287-9AAF494FF9D5}" type="slidenum">
              <a:rPr lang="en-US" altLang="en-US"/>
              <a:pPr eaLnBrk="1" hangingPunct="1"/>
              <a:t>44</a:t>
            </a:fld>
            <a:endParaRPr lang="en-US" altLang="en-US"/>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742832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E26755-69BF-43DA-B61A-A7192C9BE3FF}" type="slidenum">
              <a:rPr lang="en-US" altLang="en-US"/>
              <a:pPr eaLnBrk="1" hangingPunct="1"/>
              <a:t>45</a:t>
            </a:fld>
            <a:endParaRPr lang="en-US" altLang="en-US"/>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53038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012D22-A580-441F-8F17-0290E06AE3BF}" type="slidenum">
              <a:rPr lang="en-US" altLang="en-US"/>
              <a:pPr eaLnBrk="1" hangingPunct="1"/>
              <a:t>46</a:t>
            </a:fld>
            <a:endParaRPr lang="en-US" altLang="en-US"/>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5099246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D6DB7E-9431-4F69-B753-A1A8B9AACF8F}" type="slidenum">
              <a:rPr lang="en-US" altLang="en-US"/>
              <a:pPr eaLnBrk="1" hangingPunct="1"/>
              <a:t>47</a:t>
            </a:fld>
            <a:endParaRPr lang="en-US" altLang="en-US"/>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104176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831255-78EB-43D8-9DF7-C8CFD16E9B5C}" type="slidenum">
              <a:rPr lang="en-US" altLang="en-US"/>
              <a:pPr eaLnBrk="1" hangingPunct="1"/>
              <a:t>48</a:t>
            </a:fld>
            <a:endParaRPr lang="en-US" altLang="en-US"/>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720885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3B1FD9-8AC1-4909-94D4-D647636410E9}" type="slidenum">
              <a:rPr lang="en-US" altLang="en-US"/>
              <a:pPr eaLnBrk="1" hangingPunct="1"/>
              <a:t>49</a:t>
            </a:fld>
            <a:endParaRPr lang="en-US" altLang="en-US"/>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47967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38EEA9-D9E9-4744-88C2-9F094D584D2B}" type="slidenum">
              <a:rPr lang="en-US" altLang="en-US"/>
              <a:pPr eaLnBrk="1" hangingPunct="1"/>
              <a:t>5</a:t>
            </a:fld>
            <a:endParaRPr lang="en-US" alt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243126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6E2C6A-B1ED-4B70-A836-FE66C97D71CE}" type="slidenum">
              <a:rPr lang="en-US" altLang="en-US"/>
              <a:pPr eaLnBrk="1" hangingPunct="1"/>
              <a:t>50</a:t>
            </a:fld>
            <a:endParaRPr lang="en-US" alt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0422448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4866D0-C965-4F4D-91E9-223DEC40407B}" type="slidenum">
              <a:rPr lang="en-US" altLang="en-US"/>
              <a:pPr eaLnBrk="1" hangingPunct="1"/>
              <a:t>51</a:t>
            </a:fld>
            <a:endParaRPr lang="en-US" altLang="en-US"/>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7130905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DF1C50-2AA3-46E8-BBC2-BBFE604D20C5}" type="slidenum">
              <a:rPr lang="en-US" altLang="en-US"/>
              <a:pPr eaLnBrk="1" hangingPunct="1"/>
              <a:t>52</a:t>
            </a:fld>
            <a:endParaRPr lang="en-US" altLang="en-US"/>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628171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422A2F-71AA-4F09-B5E9-CAA2F07A91CA}" type="slidenum">
              <a:rPr lang="en-US" altLang="en-US"/>
              <a:pPr eaLnBrk="1" hangingPunct="1"/>
              <a:t>53</a:t>
            </a:fld>
            <a:endParaRPr lang="en-US" altLang="en-US"/>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095987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54E2DA-0529-4DA3-ACF1-B60FA3F5F75F}" type="slidenum">
              <a:rPr lang="en-US" altLang="en-US"/>
              <a:pPr eaLnBrk="1" hangingPunct="1"/>
              <a:t>54</a:t>
            </a:fld>
            <a:endParaRPr lang="en-US" altLang="en-US"/>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093589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B0C1CE-6B95-4E34-8622-4E2ADC43CA8A}" type="slidenum">
              <a:rPr lang="en-US" altLang="en-US"/>
              <a:pPr eaLnBrk="1" hangingPunct="1"/>
              <a:t>55</a:t>
            </a:fld>
            <a:endParaRPr lang="en-US" altLang="en-US"/>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6807597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4E38BA-1A7F-43C5-AE49-D9872B2D1B43}" type="slidenum">
              <a:rPr lang="en-US" altLang="en-US"/>
              <a:pPr eaLnBrk="1" hangingPunct="1"/>
              <a:t>56</a:t>
            </a:fld>
            <a:endParaRPr lang="en-US" altLang="en-US"/>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7327441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2B4F53-2874-44EC-B282-5F0A124597AE}" type="slidenum">
              <a:rPr lang="en-US" altLang="en-US"/>
              <a:pPr eaLnBrk="1" hangingPunct="1"/>
              <a:t>57</a:t>
            </a:fld>
            <a:endParaRPr lang="en-US" altLang="en-US"/>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1970554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A4ABF0-E9A2-4593-894C-700DD6DBE093}" type="slidenum">
              <a:rPr lang="en-US" altLang="en-US"/>
              <a:pPr eaLnBrk="1" hangingPunct="1"/>
              <a:t>58</a:t>
            </a:fld>
            <a:endParaRPr lang="en-US" altLang="en-US"/>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6627020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A5068D-2D6B-4C62-816A-0CB4A388525C}" type="slidenum">
              <a:rPr lang="en-US" altLang="en-US"/>
              <a:pPr eaLnBrk="1" hangingPunct="1"/>
              <a:t>59</a:t>
            </a:fld>
            <a:endParaRPr lang="en-US" altLang="en-US"/>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77649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4B45F7-183D-4511-876C-47AA8D36ECDD}" type="slidenum">
              <a:rPr lang="en-US" altLang="en-US"/>
              <a:pPr eaLnBrk="1" hangingPunct="1"/>
              <a:t>6</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1721989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6DE91B-43D8-405B-B210-2AC88F38E292}" type="slidenum">
              <a:rPr lang="en-US" altLang="en-US"/>
              <a:pPr eaLnBrk="1" hangingPunct="1"/>
              <a:t>60</a:t>
            </a:fld>
            <a:endParaRPr lang="en-US" altLang="en-US"/>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2895950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BFC35E-26A2-4216-9ADD-E6BD50CD554B}" type="slidenum">
              <a:rPr lang="en-US" altLang="en-US"/>
              <a:pPr eaLnBrk="1" hangingPunct="1"/>
              <a:t>61</a:t>
            </a:fld>
            <a:endParaRPr lang="en-US" altLang="en-US"/>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897489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22335D-3C7F-4BF2-8459-E4421357D995}" type="slidenum">
              <a:rPr lang="en-US" altLang="en-US"/>
              <a:pPr eaLnBrk="1" hangingPunct="1"/>
              <a:t>62</a:t>
            </a:fld>
            <a:endParaRPr lang="en-US" altLang="en-US"/>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791013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B1EDDA-7CF6-4B72-905F-374B14D6ED79}" type="slidenum">
              <a:rPr lang="en-US" altLang="en-US"/>
              <a:pPr eaLnBrk="1" hangingPunct="1"/>
              <a:t>63</a:t>
            </a:fld>
            <a:endParaRPr lang="en-US" altLang="en-US"/>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7710761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75CA2E-E459-4E82-A7AA-E78386A56613}" type="slidenum">
              <a:rPr lang="en-US" altLang="en-US"/>
              <a:pPr eaLnBrk="1" hangingPunct="1"/>
              <a:t>64</a:t>
            </a:fld>
            <a:endParaRPr lang="en-US" altLang="en-US"/>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0705239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A7A9ED-75F4-4CFF-8F47-16564AF0BC53}" type="slidenum">
              <a:rPr lang="en-US" altLang="en-US"/>
              <a:pPr eaLnBrk="1" hangingPunct="1"/>
              <a:t>65</a:t>
            </a:fld>
            <a:endParaRPr lang="en-US" altLang="en-US"/>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2737319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488E5F-1CDB-4EE3-A595-8A18214AF530}" type="slidenum">
              <a:rPr lang="en-US" altLang="en-US"/>
              <a:pPr eaLnBrk="1" hangingPunct="1"/>
              <a:t>66</a:t>
            </a:fld>
            <a:endParaRPr lang="en-US" altLang="en-US"/>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8365256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9EEFF0-C2EB-44A6-ACC5-B0EBF1C4D8AC}" type="slidenum">
              <a:rPr lang="en-US" altLang="en-US"/>
              <a:pPr eaLnBrk="1" hangingPunct="1"/>
              <a:t>67</a:t>
            </a:fld>
            <a:endParaRPr lang="en-US" altLang="en-US"/>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364338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93E58B-B1C0-42DB-B6F2-EDB056B323AB}" type="slidenum">
              <a:rPr lang="en-US" altLang="en-US"/>
              <a:pPr eaLnBrk="1" hangingPunct="1"/>
              <a:t>68</a:t>
            </a:fld>
            <a:endParaRPr lang="en-US" altLang="en-US"/>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3195625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5EA0A6-4108-4B03-B603-48B0728E0F1A}" type="slidenum">
              <a:rPr lang="en-US" altLang="en-US"/>
              <a:pPr eaLnBrk="1" hangingPunct="1"/>
              <a:t>69</a:t>
            </a:fld>
            <a:endParaRPr lang="en-US" altLang="en-US"/>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0990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D8FC28-12BB-4BDB-89C0-7EF9DA3C1875}" type="slidenum">
              <a:rPr lang="en-US" altLang="en-US"/>
              <a:pPr eaLnBrk="1" hangingPunct="1"/>
              <a:t>7</a:t>
            </a:fld>
            <a:endParaRPr lang="en-US" alt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8403269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02046A-FAAC-43B1-8765-1255A2753FAD}" type="slidenum">
              <a:rPr lang="en-US" altLang="en-US"/>
              <a:pPr eaLnBrk="1" hangingPunct="1"/>
              <a:t>70</a:t>
            </a:fld>
            <a:endParaRPr lang="en-US" altLang="en-US"/>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3591378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F27E17-9160-41F7-A741-6CE3224E1E7E}" type="slidenum">
              <a:rPr lang="en-US" altLang="en-US"/>
              <a:pPr eaLnBrk="1" hangingPunct="1"/>
              <a:t>71</a:t>
            </a:fld>
            <a:endParaRPr lang="en-US" altLang="en-US"/>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2237203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EBEAF3-4331-4762-972E-929AC89C1C89}" type="slidenum">
              <a:rPr lang="en-US" altLang="en-US"/>
              <a:pPr eaLnBrk="1" hangingPunct="1"/>
              <a:t>72</a:t>
            </a:fld>
            <a:endParaRPr lang="en-US" altLang="en-US"/>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6536608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106381-9B98-4C08-937B-CD421D9F8962}" type="slidenum">
              <a:rPr lang="en-US" altLang="en-US"/>
              <a:pPr eaLnBrk="1" hangingPunct="1"/>
              <a:t>73</a:t>
            </a:fld>
            <a:endParaRPr lang="en-US" altLang="en-US"/>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9232991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E369D7-768D-49D1-BD3E-E78968F0EA37}" type="slidenum">
              <a:rPr lang="en-US" altLang="en-US"/>
              <a:pPr eaLnBrk="1" hangingPunct="1"/>
              <a:t>74</a:t>
            </a:fld>
            <a:endParaRPr lang="en-US" altLang="en-US"/>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0089190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89F6EE-D49E-4F53-BB46-9D7E4F6BA99A}" type="slidenum">
              <a:rPr lang="en-US" altLang="en-US"/>
              <a:pPr eaLnBrk="1" hangingPunct="1"/>
              <a:t>75</a:t>
            </a:fld>
            <a:endParaRPr lang="en-US" altLang="en-US"/>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3206149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67D1C7-1B12-4F86-9429-A00517E637BA}" type="slidenum">
              <a:rPr lang="en-US" altLang="en-US"/>
              <a:pPr eaLnBrk="1" hangingPunct="1"/>
              <a:t>76</a:t>
            </a:fld>
            <a:endParaRPr lang="en-US" altLang="en-US"/>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8019091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A0FA71-4232-452E-A155-735A16A873DF}" type="slidenum">
              <a:rPr lang="en-US" altLang="en-US"/>
              <a:pPr eaLnBrk="1" hangingPunct="1"/>
              <a:t>77</a:t>
            </a:fld>
            <a:endParaRPr lang="en-US" altLang="en-US"/>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3552059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9A8774-148E-463A-A4E8-A524AE95370C}" type="slidenum">
              <a:rPr lang="en-US" altLang="en-US"/>
              <a:pPr eaLnBrk="1" hangingPunct="1"/>
              <a:t>78</a:t>
            </a:fld>
            <a:endParaRPr lang="en-US" altLang="en-US"/>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0848896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33FCE8-0D4C-4A0F-94A1-E1E8D9F7BB21}" type="slidenum">
              <a:rPr lang="en-US" altLang="en-US"/>
              <a:pPr eaLnBrk="1" hangingPunct="1"/>
              <a:t>79</a:t>
            </a:fld>
            <a:endParaRPr lang="en-US" altLang="en-US"/>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71685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9F33FB-6039-4E05-85CE-BBE74E7D442F}" type="slidenum">
              <a:rPr lang="en-US" altLang="en-US"/>
              <a:pPr eaLnBrk="1" hangingPunct="1"/>
              <a:t>8</a:t>
            </a:fld>
            <a:endParaRPr lang="en-US" altLang="en-US"/>
          </a:p>
        </p:txBody>
      </p:sp>
      <p:sp>
        <p:nvSpPr>
          <p:cNvPr id="94211"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94212"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96733079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1971AC-BAE5-4D5B-AE6B-DE6C033F8483}" type="slidenum">
              <a:rPr lang="en-US" altLang="en-US"/>
              <a:pPr eaLnBrk="1" hangingPunct="1"/>
              <a:t>80</a:t>
            </a:fld>
            <a:endParaRPr lang="en-US" altLang="en-US"/>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8792081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9DA34A-80A6-42E2-8755-8B918131E9FF}" type="slidenum">
              <a:rPr lang="en-US" altLang="en-US"/>
              <a:pPr eaLnBrk="1" hangingPunct="1"/>
              <a:t>81</a:t>
            </a:fld>
            <a:endParaRPr lang="en-US" altLang="en-US"/>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0393804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B0C30C-1291-4885-81AB-8D369689C0C8}" type="slidenum">
              <a:rPr lang="en-US" altLang="en-US"/>
              <a:pPr eaLnBrk="1" hangingPunct="1"/>
              <a:t>82</a:t>
            </a:fld>
            <a:endParaRPr lang="en-US" altLang="en-US"/>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92214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7237D1-75BF-4B5E-9B3F-5588B69FC9FC}" type="slidenum">
              <a:rPr lang="en-US" altLang="en-US"/>
              <a:pPr eaLnBrk="1" hangingPunct="1"/>
              <a:t>9</a:t>
            </a:fld>
            <a:endParaRPr lang="en-US" altLang="en-US"/>
          </a:p>
        </p:txBody>
      </p:sp>
      <p:sp>
        <p:nvSpPr>
          <p:cNvPr id="95235"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95236"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3735323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423E9D16-9824-407B-B1EF-BB264B4B5E0A}" type="slidenum">
              <a:rPr lang="en-US" altLang="en-US"/>
              <a:pPr/>
              <a:t>‹#›</a:t>
            </a:fld>
            <a:endParaRPr lang="en-US" altLang="en-US"/>
          </a:p>
        </p:txBody>
      </p:sp>
    </p:spTree>
    <p:extLst>
      <p:ext uri="{BB962C8B-B14F-4D97-AF65-F5344CB8AC3E}">
        <p14:creationId xmlns:p14="http://schemas.microsoft.com/office/powerpoint/2010/main" val="273360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E71152F6-3CA1-45AE-8EAB-884482001794}" type="slidenum">
              <a:rPr lang="en-US" altLang="en-US"/>
              <a:pPr/>
              <a:t>‹#›</a:t>
            </a:fld>
            <a:endParaRPr lang="en-US" altLang="en-US"/>
          </a:p>
        </p:txBody>
      </p:sp>
    </p:spTree>
    <p:extLst>
      <p:ext uri="{BB962C8B-B14F-4D97-AF65-F5344CB8AC3E}">
        <p14:creationId xmlns:p14="http://schemas.microsoft.com/office/powerpoint/2010/main" val="2344108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E2D6B801-FCFF-4AA3-95E3-9B9ED4B4A8CA}" type="slidenum">
              <a:rPr lang="en-US" altLang="en-US"/>
              <a:pPr/>
              <a:t>‹#›</a:t>
            </a:fld>
            <a:endParaRPr lang="en-US" altLang="en-US"/>
          </a:p>
        </p:txBody>
      </p:sp>
    </p:spTree>
    <p:extLst>
      <p:ext uri="{BB962C8B-B14F-4D97-AF65-F5344CB8AC3E}">
        <p14:creationId xmlns:p14="http://schemas.microsoft.com/office/powerpoint/2010/main" val="3989424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89B2E83E-8424-43B4-820A-289EDDB2159B}" type="slidenum">
              <a:rPr lang="en-US" altLang="en-US"/>
              <a:pPr/>
              <a:t>‹#›</a:t>
            </a:fld>
            <a:endParaRPr lang="en-US" altLang="en-US"/>
          </a:p>
        </p:txBody>
      </p:sp>
    </p:spTree>
    <p:extLst>
      <p:ext uri="{BB962C8B-B14F-4D97-AF65-F5344CB8AC3E}">
        <p14:creationId xmlns:p14="http://schemas.microsoft.com/office/powerpoint/2010/main" val="939514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95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a:ln/>
        </p:spPr>
        <p:txBody>
          <a:bodyPr/>
          <a:lstStyle>
            <a:lvl1pPr>
              <a:defRPr/>
            </a:lvl1pPr>
          </a:lstStyle>
          <a:p>
            <a:fld id="{86C2D869-B7A0-4287-965B-1A6529D00923}" type="slidenum">
              <a:rPr lang="en-US" altLang="en-US"/>
              <a:pPr/>
              <a:t>‹#›</a:t>
            </a:fld>
            <a:endParaRPr lang="en-US" altLang="en-US"/>
          </a:p>
        </p:txBody>
      </p:sp>
    </p:spTree>
    <p:extLst>
      <p:ext uri="{BB962C8B-B14F-4D97-AF65-F5344CB8AC3E}">
        <p14:creationId xmlns:p14="http://schemas.microsoft.com/office/powerpoint/2010/main" val="489620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E9D544A-EFAD-4F73-B392-94884D1E3CF7}" type="slidenum">
              <a:rPr lang="en-US" altLang="en-US"/>
              <a:pPr/>
              <a:t>‹#›</a:t>
            </a:fld>
            <a:endParaRPr lang="en-US" altLang="en-US"/>
          </a:p>
        </p:txBody>
      </p:sp>
    </p:spTree>
    <p:extLst>
      <p:ext uri="{BB962C8B-B14F-4D97-AF65-F5344CB8AC3E}">
        <p14:creationId xmlns:p14="http://schemas.microsoft.com/office/powerpoint/2010/main" val="2261155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C558FDA7-86E4-4141-B1DB-F863A5F265EF}" type="slidenum">
              <a:rPr lang="en-US" altLang="en-US"/>
              <a:pPr/>
              <a:t>‹#›</a:t>
            </a:fld>
            <a:endParaRPr lang="en-US" altLang="en-US"/>
          </a:p>
        </p:txBody>
      </p:sp>
    </p:spTree>
    <p:extLst>
      <p:ext uri="{BB962C8B-B14F-4D97-AF65-F5344CB8AC3E}">
        <p14:creationId xmlns:p14="http://schemas.microsoft.com/office/powerpoint/2010/main" val="1607830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0E336EF3-62B0-4DA0-BE0B-5BF736E24A53}" type="slidenum">
              <a:rPr lang="en-US" altLang="en-US"/>
              <a:pPr/>
              <a:t>‹#›</a:t>
            </a:fld>
            <a:endParaRPr lang="en-US" altLang="en-US"/>
          </a:p>
        </p:txBody>
      </p:sp>
    </p:spTree>
    <p:extLst>
      <p:ext uri="{BB962C8B-B14F-4D97-AF65-F5344CB8AC3E}">
        <p14:creationId xmlns:p14="http://schemas.microsoft.com/office/powerpoint/2010/main" val="168203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AAEBA5B1-1081-4C66-AB5A-024917FC1388}" type="slidenum">
              <a:rPr lang="en-US" altLang="en-US"/>
              <a:pPr/>
              <a:t>‹#›</a:t>
            </a:fld>
            <a:endParaRPr lang="en-US" altLang="en-US"/>
          </a:p>
        </p:txBody>
      </p:sp>
    </p:spTree>
    <p:extLst>
      <p:ext uri="{BB962C8B-B14F-4D97-AF65-F5344CB8AC3E}">
        <p14:creationId xmlns:p14="http://schemas.microsoft.com/office/powerpoint/2010/main" val="2154662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5063D2F0-7F5A-41C8-946F-98E77BDF9C8E}" type="slidenum">
              <a:rPr lang="en-US" altLang="en-US"/>
              <a:pPr/>
              <a:t>‹#›</a:t>
            </a:fld>
            <a:endParaRPr lang="en-US" altLang="en-US"/>
          </a:p>
        </p:txBody>
      </p:sp>
    </p:spTree>
    <p:extLst>
      <p:ext uri="{BB962C8B-B14F-4D97-AF65-F5344CB8AC3E}">
        <p14:creationId xmlns:p14="http://schemas.microsoft.com/office/powerpoint/2010/main" val="384346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63EE817A-B83C-47B9-B55D-5EFF0A2F07BE}" type="slidenum">
              <a:rPr lang="en-US" altLang="en-US"/>
              <a:pPr/>
              <a:t>‹#›</a:t>
            </a:fld>
            <a:endParaRPr lang="en-US" altLang="en-US"/>
          </a:p>
        </p:txBody>
      </p:sp>
    </p:spTree>
    <p:extLst>
      <p:ext uri="{BB962C8B-B14F-4D97-AF65-F5344CB8AC3E}">
        <p14:creationId xmlns:p14="http://schemas.microsoft.com/office/powerpoint/2010/main" val="2313572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DF350175-2296-4D21-8B16-3CFCFC1F0DAA}" type="slidenum">
              <a:rPr lang="en-US" altLang="en-US"/>
              <a:pPr/>
              <a:t>‹#›</a:t>
            </a:fld>
            <a:endParaRPr lang="en-US" altLang="en-US"/>
          </a:p>
        </p:txBody>
      </p:sp>
    </p:spTree>
    <p:extLst>
      <p:ext uri="{BB962C8B-B14F-4D97-AF65-F5344CB8AC3E}">
        <p14:creationId xmlns:p14="http://schemas.microsoft.com/office/powerpoint/2010/main" val="2486397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9F450D9C-84AB-4C81-85E6-39CB268553EF}" type="slidenum">
              <a:rPr lang="en-US" altLang="en-US"/>
              <a:pPr/>
              <a:t>‹#›</a:t>
            </a:fld>
            <a:endParaRPr lang="en-US" altLang="en-US"/>
          </a:p>
        </p:txBody>
      </p:sp>
    </p:spTree>
    <p:extLst>
      <p:ext uri="{BB962C8B-B14F-4D97-AF65-F5344CB8AC3E}">
        <p14:creationId xmlns:p14="http://schemas.microsoft.com/office/powerpoint/2010/main" val="382546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274638"/>
            <a:ext cx="82296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5603" name="Rectangle 3"/>
          <p:cNvSpPr>
            <a:spLocks noGrp="1" noChangeArrowheads="1"/>
          </p:cNvSpPr>
          <p:nvPr>
            <p:ph type="body" idx="1"/>
          </p:nvPr>
        </p:nvSpPr>
        <p:spPr bwMode="auto">
          <a:xfrm>
            <a:off x="457200" y="1371600"/>
            <a:ext cx="8229600"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6858000" y="64008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800" b="1">
                <a:solidFill>
                  <a:srgbClr val="CC3300"/>
                </a:solidFill>
              </a:defRPr>
            </a:lvl1pPr>
          </a:lstStyle>
          <a:p>
            <a:fld id="{604D4FD2-4646-46CE-A4E9-E7D18E01D15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b="1">
          <a:solidFill>
            <a:srgbClr val="CC3300"/>
          </a:solidFill>
          <a:latin typeface="+mj-lt"/>
          <a:ea typeface="+mj-ea"/>
          <a:cs typeface="+mj-cs"/>
        </a:defRPr>
      </a:lvl1pPr>
      <a:lvl2pPr algn="ctr" rtl="0" eaLnBrk="0" fontAlgn="base" hangingPunct="0">
        <a:spcBef>
          <a:spcPct val="0"/>
        </a:spcBef>
        <a:spcAft>
          <a:spcPct val="0"/>
        </a:spcAft>
        <a:defRPr sz="4400" b="1">
          <a:solidFill>
            <a:srgbClr val="CC3300"/>
          </a:solidFill>
          <a:latin typeface="Arial" charset="0"/>
        </a:defRPr>
      </a:lvl2pPr>
      <a:lvl3pPr algn="ctr" rtl="0" eaLnBrk="0" fontAlgn="base" hangingPunct="0">
        <a:spcBef>
          <a:spcPct val="0"/>
        </a:spcBef>
        <a:spcAft>
          <a:spcPct val="0"/>
        </a:spcAft>
        <a:defRPr sz="4400" b="1">
          <a:solidFill>
            <a:srgbClr val="CC3300"/>
          </a:solidFill>
          <a:latin typeface="Arial" charset="0"/>
        </a:defRPr>
      </a:lvl3pPr>
      <a:lvl4pPr algn="ctr" rtl="0" eaLnBrk="0" fontAlgn="base" hangingPunct="0">
        <a:spcBef>
          <a:spcPct val="0"/>
        </a:spcBef>
        <a:spcAft>
          <a:spcPct val="0"/>
        </a:spcAft>
        <a:defRPr sz="4400" b="1">
          <a:solidFill>
            <a:srgbClr val="CC3300"/>
          </a:solidFill>
          <a:latin typeface="Arial" charset="0"/>
        </a:defRPr>
      </a:lvl4pPr>
      <a:lvl5pPr algn="ctr" rtl="0" eaLnBrk="0" fontAlgn="base" hangingPunct="0">
        <a:spcBef>
          <a:spcPct val="0"/>
        </a:spcBef>
        <a:spcAft>
          <a:spcPct val="0"/>
        </a:spcAft>
        <a:defRPr sz="4400" b="1">
          <a:solidFill>
            <a:srgbClr val="CC3300"/>
          </a:solidFill>
          <a:latin typeface="Arial" charset="0"/>
        </a:defRPr>
      </a:lvl5pPr>
      <a:lvl6pPr marL="457200" algn="ctr" rtl="0" fontAlgn="base">
        <a:spcBef>
          <a:spcPct val="0"/>
        </a:spcBef>
        <a:spcAft>
          <a:spcPct val="0"/>
        </a:spcAft>
        <a:defRPr sz="4400" b="1">
          <a:solidFill>
            <a:srgbClr val="CC3300"/>
          </a:solidFill>
          <a:latin typeface="Arial" charset="0"/>
        </a:defRPr>
      </a:lvl6pPr>
      <a:lvl7pPr marL="914400" algn="ctr" rtl="0" fontAlgn="base">
        <a:spcBef>
          <a:spcPct val="0"/>
        </a:spcBef>
        <a:spcAft>
          <a:spcPct val="0"/>
        </a:spcAft>
        <a:defRPr sz="4400" b="1">
          <a:solidFill>
            <a:srgbClr val="CC3300"/>
          </a:solidFill>
          <a:latin typeface="Arial" charset="0"/>
        </a:defRPr>
      </a:lvl7pPr>
      <a:lvl8pPr marL="1371600" algn="ctr" rtl="0" fontAlgn="base">
        <a:spcBef>
          <a:spcPct val="0"/>
        </a:spcBef>
        <a:spcAft>
          <a:spcPct val="0"/>
        </a:spcAft>
        <a:defRPr sz="4400" b="1">
          <a:solidFill>
            <a:srgbClr val="CC3300"/>
          </a:solidFill>
          <a:latin typeface="Arial" charset="0"/>
        </a:defRPr>
      </a:lvl8pPr>
      <a:lvl9pPr marL="1828800" algn="ctr" rtl="0" fontAlgn="base">
        <a:spcBef>
          <a:spcPct val="0"/>
        </a:spcBef>
        <a:spcAft>
          <a:spcPct val="0"/>
        </a:spcAft>
        <a:defRPr sz="4400" b="1">
          <a:solidFill>
            <a:srgbClr val="CC3300"/>
          </a:solidFill>
          <a:latin typeface="Arial" charset="0"/>
        </a:defRPr>
      </a:lvl9pPr>
    </p:titleStyle>
    <p:bodyStyle>
      <a:lvl1pPr marL="342900" indent="-342900" algn="l" rtl="0" eaLnBrk="0" fontAlgn="base" hangingPunct="0">
        <a:spcBef>
          <a:spcPct val="20000"/>
        </a:spcBef>
        <a:spcAft>
          <a:spcPct val="0"/>
        </a:spcAft>
        <a:buChar char="•"/>
        <a:defRPr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3600" b="1">
          <a:solidFill>
            <a:schemeClr val="tx1"/>
          </a:solidFill>
          <a:latin typeface="+mn-lt"/>
        </a:defRPr>
      </a:lvl2pPr>
      <a:lvl3pPr marL="1143000" indent="-228600" algn="l" rtl="0" eaLnBrk="0" fontAlgn="base" hangingPunct="0">
        <a:spcBef>
          <a:spcPct val="20000"/>
        </a:spcBef>
        <a:spcAft>
          <a:spcPct val="0"/>
        </a:spcAft>
        <a:buChar char="•"/>
        <a:defRPr sz="3600" b="1">
          <a:solidFill>
            <a:schemeClr val="tx1"/>
          </a:solidFill>
          <a:latin typeface="+mn-lt"/>
        </a:defRPr>
      </a:lvl3pPr>
      <a:lvl4pPr marL="1600200" indent="-228600" algn="l" rtl="0" eaLnBrk="0" fontAlgn="base" hangingPunct="0">
        <a:spcBef>
          <a:spcPct val="20000"/>
        </a:spcBef>
        <a:spcAft>
          <a:spcPct val="0"/>
        </a:spcAft>
        <a:buChar char="–"/>
        <a:defRPr sz="3600" b="1">
          <a:solidFill>
            <a:schemeClr val="tx1"/>
          </a:solidFill>
          <a:latin typeface="+mn-lt"/>
        </a:defRPr>
      </a:lvl4pPr>
      <a:lvl5pPr marL="2057400" indent="-228600" algn="l" rtl="0" eaLnBrk="0" fontAlgn="base" hangingPunct="0">
        <a:spcBef>
          <a:spcPct val="20000"/>
        </a:spcBef>
        <a:spcAft>
          <a:spcPct val="0"/>
        </a:spcAft>
        <a:buChar char="»"/>
        <a:defRPr sz="3600" b="1">
          <a:solidFill>
            <a:schemeClr val="tx1"/>
          </a:solidFill>
          <a:latin typeface="+mn-lt"/>
        </a:defRPr>
      </a:lvl5pPr>
      <a:lvl6pPr marL="2514600" indent="-228600" algn="l" rtl="0" fontAlgn="base">
        <a:spcBef>
          <a:spcPct val="20000"/>
        </a:spcBef>
        <a:spcAft>
          <a:spcPct val="0"/>
        </a:spcAft>
        <a:buChar char="»"/>
        <a:defRPr sz="3600" b="1">
          <a:solidFill>
            <a:schemeClr val="tx1"/>
          </a:solidFill>
          <a:latin typeface="+mn-lt"/>
        </a:defRPr>
      </a:lvl6pPr>
      <a:lvl7pPr marL="2971800" indent="-228600" algn="l" rtl="0" fontAlgn="base">
        <a:spcBef>
          <a:spcPct val="20000"/>
        </a:spcBef>
        <a:spcAft>
          <a:spcPct val="0"/>
        </a:spcAft>
        <a:buChar char="»"/>
        <a:defRPr sz="3600" b="1">
          <a:solidFill>
            <a:schemeClr val="tx1"/>
          </a:solidFill>
          <a:latin typeface="+mn-lt"/>
        </a:defRPr>
      </a:lvl7pPr>
      <a:lvl8pPr marL="3429000" indent="-228600" algn="l" rtl="0" fontAlgn="base">
        <a:spcBef>
          <a:spcPct val="20000"/>
        </a:spcBef>
        <a:spcAft>
          <a:spcPct val="0"/>
        </a:spcAft>
        <a:buChar char="»"/>
        <a:defRPr sz="3600" b="1">
          <a:solidFill>
            <a:schemeClr val="tx1"/>
          </a:solidFill>
          <a:latin typeface="+mn-lt"/>
        </a:defRPr>
      </a:lvl8pPr>
      <a:lvl9pPr marL="3886200" indent="-228600" algn="l" rtl="0" fontAlgn="base">
        <a:spcBef>
          <a:spcPct val="20000"/>
        </a:spcBef>
        <a:spcAft>
          <a:spcPct val="0"/>
        </a:spcAft>
        <a:buChar char="»"/>
        <a:defRPr sz="3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13.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14.emf"/><Relationship Id="rId4" Type="http://schemas.openxmlformats.org/officeDocument/2006/relationships/oleObject" Target="../embeddings/oleObject14.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oleObject15.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image" Target="../media/image16.emf"/><Relationship Id="rId4" Type="http://schemas.openxmlformats.org/officeDocument/2006/relationships/oleObject" Target="../embeddings/oleObject16.bin"/></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13.xml"/><Relationship Id="rId1" Type="http://schemas.openxmlformats.org/officeDocument/2006/relationships/vmlDrawing" Target="../drawings/vmlDrawing17.vml"/><Relationship Id="rId5" Type="http://schemas.openxmlformats.org/officeDocument/2006/relationships/image" Target="../media/image17.emf"/><Relationship Id="rId4" Type="http://schemas.openxmlformats.org/officeDocument/2006/relationships/oleObject" Target="../embeddings/oleObject17.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13.xml"/><Relationship Id="rId1" Type="http://schemas.openxmlformats.org/officeDocument/2006/relationships/vmlDrawing" Target="../drawings/vmlDrawing18.vml"/><Relationship Id="rId5" Type="http://schemas.openxmlformats.org/officeDocument/2006/relationships/image" Target="../media/image18.emf"/><Relationship Id="rId4" Type="http://schemas.openxmlformats.org/officeDocument/2006/relationships/oleObject" Target="../embeddings/oleObject18.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13.xml"/><Relationship Id="rId1" Type="http://schemas.openxmlformats.org/officeDocument/2006/relationships/vmlDrawing" Target="../drawings/vmlDrawing19.vml"/><Relationship Id="rId5" Type="http://schemas.openxmlformats.org/officeDocument/2006/relationships/image" Target="../media/image19.emf"/><Relationship Id="rId4" Type="http://schemas.openxmlformats.org/officeDocument/2006/relationships/oleObject" Target="../embeddings/oleObject19.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13.xml"/><Relationship Id="rId1" Type="http://schemas.openxmlformats.org/officeDocument/2006/relationships/vmlDrawing" Target="../drawings/vmlDrawing20.vml"/><Relationship Id="rId5" Type="http://schemas.openxmlformats.org/officeDocument/2006/relationships/image" Target="../media/image20.emf"/><Relationship Id="rId4" Type="http://schemas.openxmlformats.org/officeDocument/2006/relationships/oleObject" Target="../embeddings/oleObject20.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13.xml"/><Relationship Id="rId1" Type="http://schemas.openxmlformats.org/officeDocument/2006/relationships/vmlDrawing" Target="../drawings/vmlDrawing21.vml"/><Relationship Id="rId5" Type="http://schemas.openxmlformats.org/officeDocument/2006/relationships/image" Target="../media/image21.emf"/><Relationship Id="rId4" Type="http://schemas.openxmlformats.org/officeDocument/2006/relationships/oleObject" Target="../embeddings/oleObject21.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13.xml"/><Relationship Id="rId1" Type="http://schemas.openxmlformats.org/officeDocument/2006/relationships/vmlDrawing" Target="../drawings/vmlDrawing22.vml"/><Relationship Id="rId5" Type="http://schemas.openxmlformats.org/officeDocument/2006/relationships/image" Target="../media/image22.emf"/><Relationship Id="rId4" Type="http://schemas.openxmlformats.org/officeDocument/2006/relationships/oleObject" Target="../embeddings/oleObject22.bin"/></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13.xml"/><Relationship Id="rId1" Type="http://schemas.openxmlformats.org/officeDocument/2006/relationships/vmlDrawing" Target="../drawings/vmlDrawing23.vml"/><Relationship Id="rId5" Type="http://schemas.openxmlformats.org/officeDocument/2006/relationships/image" Target="../media/image23.emf"/><Relationship Id="rId4" Type="http://schemas.openxmlformats.org/officeDocument/2006/relationships/oleObject" Target="../embeddings/oleObject23.bin"/></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13.xml"/><Relationship Id="rId1" Type="http://schemas.openxmlformats.org/officeDocument/2006/relationships/vmlDrawing" Target="../drawings/vmlDrawing24.vml"/><Relationship Id="rId5" Type="http://schemas.openxmlformats.org/officeDocument/2006/relationships/image" Target="../media/image24.emf"/><Relationship Id="rId4" Type="http://schemas.openxmlformats.org/officeDocument/2006/relationships/oleObject" Target="../embeddings/oleObject24.bin"/></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304800" y="381000"/>
            <a:ext cx="8305800" cy="5943600"/>
          </a:xfrm>
        </p:spPr>
        <p:txBody>
          <a:bodyPr/>
          <a:lstStyle/>
          <a:p>
            <a:pPr eaLnBrk="1" hangingPunct="1"/>
            <a:r>
              <a:rPr lang="en-US" altLang="en-US" sz="7200" dirty="0" smtClean="0"/>
              <a:t>Chapter 9-1C.</a:t>
            </a:r>
            <a:br>
              <a:rPr lang="en-US" altLang="en-US" sz="7200" dirty="0" smtClean="0"/>
            </a:br>
            <a:r>
              <a:rPr lang="en-US" altLang="en-US" sz="7200" dirty="0" smtClean="0"/>
              <a:t>Partnership Operation</a:t>
            </a:r>
            <a:br>
              <a:rPr lang="en-US" altLang="en-US" sz="7200" dirty="0" smtClean="0"/>
            </a:br>
            <a:r>
              <a:rPr lang="en-US" altLang="en-US" sz="2800" dirty="0" smtClean="0"/>
              <a:t>C16-Chp-9-1C-Ptshp-Operate-2016</a:t>
            </a:r>
            <a:br>
              <a:rPr lang="en-US" altLang="en-US" sz="2800" dirty="0" smtClean="0"/>
            </a:br>
            <a:r>
              <a:rPr lang="en-US" altLang="en-US" sz="2800" dirty="0" smtClean="0">
                <a:solidFill>
                  <a:srgbClr val="CC0000"/>
                </a:solidFill>
              </a:rPr>
              <a:t> </a:t>
            </a:r>
            <a:br>
              <a:rPr lang="en-US" altLang="en-US" sz="2800" dirty="0" smtClean="0">
                <a:solidFill>
                  <a:srgbClr val="CC0000"/>
                </a:solidFill>
              </a:rPr>
            </a:br>
            <a:r>
              <a:rPr lang="en-US" altLang="en-US" sz="2800" dirty="0" smtClean="0">
                <a:solidFill>
                  <a:srgbClr val="CC0000"/>
                </a:solidFill>
              </a:rPr>
              <a:t>This file covers pages 20 through 44</a:t>
            </a:r>
            <a:br>
              <a:rPr lang="en-US" altLang="en-US" sz="2800" dirty="0" smtClean="0">
                <a:solidFill>
                  <a:srgbClr val="CC0000"/>
                </a:solidFill>
              </a:rPr>
            </a:br>
            <a:r>
              <a:rPr lang="en-US" altLang="en-US" sz="1800" dirty="0" smtClean="0">
                <a:solidFill>
                  <a:srgbClr val="CC0000"/>
                </a:solidFill>
              </a:rPr>
              <a:t> </a:t>
            </a:r>
            <a:br>
              <a:rPr lang="en-US" altLang="en-US" sz="1800" dirty="0" smtClean="0">
                <a:solidFill>
                  <a:srgbClr val="CC0000"/>
                </a:solidFill>
              </a:rPr>
            </a:br>
            <a:r>
              <a:rPr lang="en-US" altLang="en-US" sz="2000" dirty="0" smtClean="0">
                <a:solidFill>
                  <a:srgbClr val="CC0000"/>
                </a:solidFill>
              </a:rPr>
              <a:t>Howard Godfrey, Ph.D., CPA</a:t>
            </a:r>
            <a:br>
              <a:rPr lang="en-US" altLang="en-US" sz="2000" dirty="0" smtClean="0">
                <a:solidFill>
                  <a:srgbClr val="CC0000"/>
                </a:solidFill>
              </a:rPr>
            </a:br>
            <a:r>
              <a:rPr lang="en-US" altLang="en-US" sz="2000" dirty="0" smtClean="0">
                <a:solidFill>
                  <a:srgbClr val="CC0000"/>
                </a:solidFill>
              </a:rPr>
              <a:t>Professor of Accounting</a:t>
            </a:r>
            <a:br>
              <a:rPr lang="en-US" altLang="en-US" sz="2000" dirty="0" smtClean="0">
                <a:solidFill>
                  <a:srgbClr val="CC0000"/>
                </a:solidFill>
              </a:rPr>
            </a:br>
            <a:r>
              <a:rPr lang="en-US" altLang="en-US" sz="1600" dirty="0" smtClean="0">
                <a:solidFill>
                  <a:srgbClr val="CC0000"/>
                </a:solidFill>
              </a:rPr>
              <a:t>Copyright 2011</a:t>
            </a:r>
            <a:endParaRPr lang="en-US" alt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241300" y="241300"/>
          <a:ext cx="8674100" cy="6075363"/>
        </p:xfrm>
        <a:graphic>
          <a:graphicData uri="http://schemas.openxmlformats.org/presentationml/2006/ole">
            <mc:AlternateContent xmlns:mc="http://schemas.openxmlformats.org/markup-compatibility/2006">
              <mc:Choice xmlns:v="urn:schemas-microsoft-com:vml" Requires="v">
                <p:oleObj spid="_x0000_s2054" name="Worksheet" r:id="rId4" imgW="5248250" imgH="3667185" progId="Excel.Sheet.8">
                  <p:embed/>
                </p:oleObj>
              </mc:Choice>
              <mc:Fallback>
                <p:oleObj name="Worksheet" r:id="rId4" imgW="5248250" imgH="366718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300" y="241300"/>
                        <a:ext cx="8674100" cy="60753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228600" y="228600"/>
          <a:ext cx="8613775" cy="5930900"/>
        </p:xfrm>
        <a:graphic>
          <a:graphicData uri="http://schemas.openxmlformats.org/presentationml/2006/ole">
            <mc:AlternateContent xmlns:mc="http://schemas.openxmlformats.org/markup-compatibility/2006">
              <mc:Choice xmlns:v="urn:schemas-microsoft-com:vml" Requires="v">
                <p:oleObj spid="_x0000_s3078" name="Worksheet" r:id="rId4" imgW="5334135" imgH="3667185" progId="Excel.Sheet.8">
                  <p:embed/>
                </p:oleObj>
              </mc:Choice>
              <mc:Fallback>
                <p:oleObj name="Worksheet" r:id="rId4" imgW="5334135" imgH="366718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28600"/>
                        <a:ext cx="8613775" cy="5930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228600" y="349250"/>
            <a:ext cx="8686800" cy="6130925"/>
          </a:xfrm>
          <a:noFill/>
        </p:spPr>
        <p:txBody>
          <a:bodyPr lIns="90488" tIns="44450" rIns="90488" bIns="44450">
            <a:spAutoFit/>
          </a:bodyPr>
          <a:lstStyle/>
          <a:p>
            <a:pPr algn="l" eaLnBrk="1" hangingPunct="1"/>
            <a:r>
              <a:rPr lang="en-US" altLang="en-US" sz="3600" u="sng" smtClean="0">
                <a:solidFill>
                  <a:srgbClr val="CC0000"/>
                </a:solidFill>
                <a:cs typeface="Times New Roman" panose="02020603050405020304" pitchFamily="18" charset="0"/>
              </a:rPr>
              <a:t>JM Partners-4</a:t>
            </a:r>
            <a:r>
              <a:rPr lang="en-US" altLang="en-US" sz="3600" i="1" u="sng" smtClean="0">
                <a:solidFill>
                  <a:srgbClr val="CC0000"/>
                </a:solidFill>
                <a:cs typeface="Times New Roman" panose="02020603050405020304" pitchFamily="18" charset="0"/>
              </a:rPr>
              <a:t/>
            </a:r>
            <a:br>
              <a:rPr lang="en-US" altLang="en-US" sz="3600" i="1" u="sng" smtClean="0">
                <a:solidFill>
                  <a:srgbClr val="CC0000"/>
                </a:solidFill>
                <a:cs typeface="Times New Roman" panose="02020603050405020304" pitchFamily="18" charset="0"/>
              </a:rPr>
            </a:br>
            <a:r>
              <a:rPr lang="en-US" altLang="en-US" sz="3600" smtClean="0">
                <a:solidFill>
                  <a:schemeClr val="tx1"/>
                </a:solidFill>
                <a:cs typeface="Times New Roman" panose="02020603050405020304" pitchFamily="18" charset="0"/>
              </a:rPr>
              <a:t>The $71,000 of items that make up net income on Schedule C in the preceding problem will all be reported as net income on Form 1065.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The dividends, interest and charitable contributions will be reported on Schedule K (Form 1065) as separately stated items and the political contribution will be reported as a nondeductible item.</a:t>
            </a:r>
            <a:r>
              <a:rPr lang="en-US" altLang="en-US" sz="2400" b="0" smtClean="0">
                <a:solidFill>
                  <a:schemeClr val="bg2"/>
                </a:solidFill>
                <a:cs typeface="Times New Roman" panose="02020603050405020304" pitchFamily="18" charset="0"/>
              </a:rPr>
              <a:t>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EEA94E-F75A-4503-A113-4A7CBB87529A}" type="slidenum">
              <a:rPr lang="en-US" altLang="en-US">
                <a:solidFill>
                  <a:srgbClr val="CC3300"/>
                </a:solidFill>
              </a:rPr>
              <a:pPr eaLnBrk="1" hangingPunct="1"/>
              <a:t>13</a:t>
            </a:fld>
            <a:endParaRPr lang="en-US" altLang="en-US">
              <a:solidFill>
                <a:srgbClr val="CC3300"/>
              </a:solidFill>
            </a:endParaRPr>
          </a:p>
        </p:txBody>
      </p:sp>
      <p:sp>
        <p:nvSpPr>
          <p:cNvPr id="35843" name="Rectangle 2"/>
          <p:cNvSpPr>
            <a:spLocks noGrp="1" noChangeArrowheads="1"/>
          </p:cNvSpPr>
          <p:nvPr>
            <p:ph type="ctrTitle"/>
          </p:nvPr>
        </p:nvSpPr>
        <p:spPr>
          <a:xfrm>
            <a:off x="228600" y="166688"/>
            <a:ext cx="8686800" cy="6496050"/>
          </a:xfrm>
          <a:noFill/>
        </p:spPr>
        <p:txBody>
          <a:bodyPr lIns="90488" tIns="44450" rIns="90488" bIns="44450">
            <a:spAutoFit/>
          </a:bodyPr>
          <a:lstStyle/>
          <a:p>
            <a:pPr algn="l" eaLnBrk="1" hangingPunct="1"/>
            <a:r>
              <a:rPr lang="en-US" altLang="en-US" sz="3600" u="sng" smtClean="0">
                <a:solidFill>
                  <a:srgbClr val="CC0000"/>
                </a:solidFill>
                <a:cs typeface="Times New Roman" panose="02020603050405020304" pitchFamily="18" charset="0"/>
              </a:rPr>
              <a:t>JM Partners-5</a:t>
            </a:r>
            <a:br>
              <a:rPr lang="en-US" altLang="en-US" sz="3600" u="sng" smtClean="0">
                <a:solidFill>
                  <a:srgbClr val="CC0000"/>
                </a:solidFill>
                <a:cs typeface="Times New Roman" panose="02020603050405020304" pitchFamily="18" charset="0"/>
              </a:rPr>
            </a:br>
            <a:r>
              <a:rPr lang="en-US" altLang="en-US" sz="3600" smtClean="0">
                <a:solidFill>
                  <a:schemeClr val="tx1"/>
                </a:solidFill>
                <a:cs typeface="Times New Roman" panose="02020603050405020304" pitchFamily="18" charset="0"/>
              </a:rPr>
              <a:t>John and Mary will each receive a Schedule K-1 reporting their shares of the net income, separately stated items, and nondeductible item.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These will then be included in their Form 1040, with dividends and interest income on Schedule B and the charitable contributions included with other charitable contributions and reported as an itemized deduction.</a:t>
            </a:r>
            <a:r>
              <a:rPr lang="en-US" altLang="en-US" sz="2400" smtClean="0">
                <a:solidFill>
                  <a:schemeClr val="tx1"/>
                </a:solidFill>
                <a:cs typeface="Times New Roman" panose="02020603050405020304" pitchFamily="18" charset="0"/>
              </a:rPr>
              <a:t/>
            </a:r>
            <a:br>
              <a:rPr lang="en-US" altLang="en-US" sz="2400" smtClean="0">
                <a:solidFill>
                  <a:schemeClr val="tx1"/>
                </a:solidFill>
                <a:cs typeface="Times New Roman" panose="02020603050405020304" pitchFamily="18" charset="0"/>
              </a:rPr>
            </a:br>
            <a:endParaRPr lang="en-US" altLang="en-US" sz="2400" smtClean="0">
              <a:solidFill>
                <a:schemeClr val="tx1"/>
              </a:solidFill>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mtClean="0"/>
              <a:t> </a:t>
            </a:r>
          </a:p>
        </p:txBody>
      </p:sp>
      <p:sp>
        <p:nvSpPr>
          <p:cNvPr id="36867" name="Rectangle 3"/>
          <p:cNvSpPr>
            <a:spLocks noGrp="1" noChangeArrowheads="1"/>
          </p:cNvSpPr>
          <p:nvPr>
            <p:ph type="body" sz="half" idx="1"/>
          </p:nvPr>
        </p:nvSpPr>
        <p:spPr>
          <a:xfrm>
            <a:off x="152400" y="152400"/>
            <a:ext cx="8839200" cy="6553200"/>
          </a:xfrm>
          <a:noFill/>
          <a:ln w="254000">
            <a:solidFill>
              <a:srgbClr val="FF3300"/>
            </a:solidFill>
            <a:miter lim="800000"/>
            <a:headEnd/>
            <a:tailEnd/>
          </a:ln>
        </p:spPr>
        <p:txBody>
          <a:bodyPr/>
          <a:lstStyle/>
          <a:p>
            <a:pPr marL="742950" indent="-630238" eaLnBrk="1" hangingPunct="1">
              <a:buFontTx/>
              <a:buNone/>
              <a:tabLst>
                <a:tab pos="742950" algn="l"/>
              </a:tabLst>
            </a:pPr>
            <a:endParaRPr lang="en-US" altLang="en-US" sz="5400" smtClean="0"/>
          </a:p>
          <a:p>
            <a:pPr marL="742950" indent="-630238" eaLnBrk="1" hangingPunct="1">
              <a:buFontTx/>
              <a:buNone/>
              <a:tabLst>
                <a:tab pos="742950" algn="l"/>
              </a:tabLst>
            </a:pPr>
            <a:r>
              <a:rPr lang="en-US" altLang="en-US" sz="5400" smtClean="0"/>
              <a:t>5. Calculate a partner's distributive share of partnership income, </a:t>
            </a:r>
            <a:br>
              <a:rPr lang="en-US" altLang="en-US" sz="5400" smtClean="0"/>
            </a:br>
            <a:r>
              <a:rPr lang="en-US" altLang="en-US" sz="5400" smtClean="0"/>
              <a:t>gain, loss, deduction </a:t>
            </a:r>
            <a:br>
              <a:rPr lang="en-US" altLang="en-US" sz="5400" smtClean="0"/>
            </a:br>
            <a:r>
              <a:rPr lang="en-US" altLang="en-US" sz="5400" smtClean="0"/>
              <a:t>or credit items.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098" name="Object 3"/>
          <p:cNvGraphicFramePr>
            <a:graphicFrameLocks noGrp="1" noChangeAspect="1"/>
          </p:cNvGraphicFramePr>
          <p:nvPr>
            <p:ph/>
          </p:nvPr>
        </p:nvGraphicFramePr>
        <p:xfrm>
          <a:off x="228600" y="314325"/>
          <a:ext cx="8648700" cy="6070600"/>
        </p:xfrm>
        <a:graphic>
          <a:graphicData uri="http://schemas.openxmlformats.org/presentationml/2006/ole">
            <mc:AlternateContent xmlns:mc="http://schemas.openxmlformats.org/markup-compatibility/2006">
              <mc:Choice xmlns:v="urn:schemas-microsoft-com:vml" Requires="v">
                <p:oleObj spid="_x0000_s4102" name="Worksheet" r:id="rId4" imgW="2619270" imgH="1838235" progId="Excel.Sheet.8">
                  <p:embed/>
                </p:oleObj>
              </mc:Choice>
              <mc:Fallback>
                <p:oleObj name="Worksheet" r:id="rId4" imgW="2619270" imgH="183823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14325"/>
                        <a:ext cx="8648700" cy="607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3"/>
          <p:cNvGraphicFramePr>
            <a:graphicFrameLocks noGrp="1" noChangeAspect="1"/>
          </p:cNvGraphicFramePr>
          <p:nvPr>
            <p:ph/>
          </p:nvPr>
        </p:nvGraphicFramePr>
        <p:xfrm>
          <a:off x="304800" y="228600"/>
          <a:ext cx="8369300" cy="6383338"/>
        </p:xfrm>
        <a:graphic>
          <a:graphicData uri="http://schemas.openxmlformats.org/presentationml/2006/ole">
            <mc:AlternateContent xmlns:mc="http://schemas.openxmlformats.org/markup-compatibility/2006">
              <mc:Choice xmlns:v="urn:schemas-microsoft-com:vml" Requires="v">
                <p:oleObj spid="_x0000_s5126" name="Worksheet" r:id="rId4" imgW="2676510" imgH="2114550" progId="Excel.Sheet.8">
                  <p:embed/>
                </p:oleObj>
              </mc:Choice>
              <mc:Fallback>
                <p:oleObj name="Worksheet" r:id="rId4" imgW="2676510" imgH="211455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28600"/>
                        <a:ext cx="8369300" cy="6383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146" name="Object 2"/>
          <p:cNvGraphicFramePr>
            <a:graphicFrameLocks noGrp="1" noChangeAspect="1"/>
          </p:cNvGraphicFramePr>
          <p:nvPr>
            <p:ph/>
          </p:nvPr>
        </p:nvGraphicFramePr>
        <p:xfrm>
          <a:off x="322263" y="152400"/>
          <a:ext cx="8612187" cy="6629400"/>
        </p:xfrm>
        <a:graphic>
          <a:graphicData uri="http://schemas.openxmlformats.org/presentationml/2006/ole">
            <mc:AlternateContent xmlns:mc="http://schemas.openxmlformats.org/markup-compatibility/2006">
              <mc:Choice xmlns:v="urn:schemas-microsoft-com:vml" Requires="v">
                <p:oleObj spid="_x0000_s6150" name="Worksheet" r:id="rId4" imgW="2647890" imgH="2038260" progId="Excel.Sheet.8">
                  <p:embed/>
                </p:oleObj>
              </mc:Choice>
              <mc:Fallback>
                <p:oleObj name="Worksheet" r:id="rId4" imgW="2647890" imgH="203826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2263" y="152400"/>
                        <a:ext cx="8612187" cy="662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 </a:t>
            </a:r>
          </a:p>
        </p:txBody>
      </p:sp>
      <p:sp>
        <p:nvSpPr>
          <p:cNvPr id="37892" name="Rectangle 3"/>
          <p:cNvSpPr>
            <a:spLocks noGrp="1" noChangeArrowheads="1"/>
          </p:cNvSpPr>
          <p:nvPr>
            <p:ph type="body" sz="half" idx="1"/>
          </p:nvPr>
        </p:nvSpPr>
        <p:spPr>
          <a:xfrm>
            <a:off x="152400" y="152400"/>
            <a:ext cx="8839200" cy="6477000"/>
          </a:xfrm>
          <a:ln w="254000">
            <a:solidFill>
              <a:srgbClr val="FF3300"/>
            </a:solidFill>
          </a:ln>
        </p:spPr>
        <p:txBody>
          <a:bodyPr/>
          <a:lstStyle/>
          <a:p>
            <a:pPr marL="800100" indent="-800100" eaLnBrk="1" hangingPunct="1">
              <a:buFontTx/>
              <a:buNone/>
              <a:tabLst>
                <a:tab pos="800100" algn="l"/>
              </a:tabLst>
              <a:defRPr/>
            </a:pPr>
            <a:endParaRPr lang="en-US" sz="2800" dirty="0" smtClean="0"/>
          </a:p>
          <a:p>
            <a:pPr marL="1260475" indent="-1260475" eaLnBrk="1" hangingPunct="1">
              <a:buFontTx/>
              <a:buNone/>
              <a:defRPr/>
            </a:pPr>
            <a:r>
              <a:rPr lang="en-US" sz="6600" dirty="0" smtClean="0"/>
              <a:t> 6. Explain the requirements </a:t>
            </a:r>
            <a:br>
              <a:rPr lang="en-US" sz="6600" dirty="0" smtClean="0"/>
            </a:br>
            <a:r>
              <a:rPr lang="en-US" sz="6600" dirty="0" smtClean="0"/>
              <a:t>for a special partnership allocation.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A0F64C-5ED5-4A4B-AB03-39AEF491600C}" type="slidenum">
              <a:rPr lang="en-US" altLang="en-US">
                <a:solidFill>
                  <a:srgbClr val="CC3300"/>
                </a:solidFill>
              </a:rPr>
              <a:pPr eaLnBrk="1" hangingPunct="1"/>
              <a:t>19</a:t>
            </a:fld>
            <a:endParaRPr lang="en-US" altLang="en-US">
              <a:solidFill>
                <a:srgbClr val="CC3300"/>
              </a:solidFill>
            </a:endParaRPr>
          </a:p>
        </p:txBody>
      </p:sp>
      <p:sp>
        <p:nvSpPr>
          <p:cNvPr id="38915" name="Rectangle 3"/>
          <p:cNvSpPr>
            <a:spLocks noGrp="1" noChangeArrowheads="1"/>
          </p:cNvSpPr>
          <p:nvPr>
            <p:ph type="body" idx="1"/>
          </p:nvPr>
        </p:nvSpPr>
        <p:spPr>
          <a:xfrm>
            <a:off x="228600" y="304800"/>
            <a:ext cx="8610600" cy="5865813"/>
          </a:xfrm>
        </p:spPr>
        <p:txBody>
          <a:bodyPr/>
          <a:lstStyle/>
          <a:p>
            <a:pPr marL="0" indent="0" eaLnBrk="1" hangingPunct="1">
              <a:buFontTx/>
              <a:buNone/>
            </a:pPr>
            <a:r>
              <a:rPr lang="en-US" altLang="en-US" sz="3200" u="sng" smtClean="0">
                <a:solidFill>
                  <a:srgbClr val="FF3300"/>
                </a:solidFill>
              </a:rPr>
              <a:t>George and Barbara</a:t>
            </a:r>
            <a:r>
              <a:rPr lang="en-US" altLang="en-US" sz="3200" smtClean="0"/>
              <a:t> form an </a:t>
            </a:r>
            <a:r>
              <a:rPr lang="en-US" altLang="en-US" sz="3200" u="sng" smtClean="0"/>
              <a:t>equal partnership.</a:t>
            </a:r>
            <a:r>
              <a:rPr lang="en-US" altLang="en-US" sz="3200" smtClean="0"/>
              <a:t> George contributes $15,000 cash and Barbara contributes land with a fair market value of $15,000 and an adjusted basis of $10,000.  </a:t>
            </a:r>
            <a:br>
              <a:rPr lang="en-US" altLang="en-US" sz="3200" smtClean="0"/>
            </a:br>
            <a:r>
              <a:rPr lang="en-US" altLang="en-US" sz="3200" smtClean="0"/>
              <a:t>A year later, the partnership sells the land for $20,000.  </a:t>
            </a:r>
            <a:br>
              <a:rPr lang="en-US" altLang="en-US" sz="3200" smtClean="0"/>
            </a:br>
            <a:r>
              <a:rPr lang="en-US" altLang="en-US" sz="3200" smtClean="0"/>
              <a:t>How much of the gain on the sale will Barbara report?</a:t>
            </a:r>
          </a:p>
          <a:p>
            <a:pPr marL="0" indent="0" eaLnBrk="1" hangingPunct="1">
              <a:buFontTx/>
              <a:buNone/>
            </a:pPr>
            <a:r>
              <a:rPr lang="en-US" altLang="en-US" sz="3200" smtClean="0"/>
              <a:t>a. $2,000           b. $3,000          </a:t>
            </a:r>
          </a:p>
          <a:p>
            <a:pPr marL="0" indent="0" eaLnBrk="1" hangingPunct="1">
              <a:buFontTx/>
              <a:buNone/>
            </a:pPr>
            <a:r>
              <a:rPr lang="en-US" altLang="en-US" sz="3200" smtClean="0"/>
              <a:t>c. $4,000           d. $5,000      e. $7,500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 </a:t>
            </a:r>
          </a:p>
        </p:txBody>
      </p:sp>
      <p:sp>
        <p:nvSpPr>
          <p:cNvPr id="26627" name="Rectangle 3"/>
          <p:cNvSpPr>
            <a:spLocks noGrp="1" noChangeArrowheads="1"/>
          </p:cNvSpPr>
          <p:nvPr>
            <p:ph type="body" sz="half" idx="1"/>
          </p:nvPr>
        </p:nvSpPr>
        <p:spPr>
          <a:xfrm>
            <a:off x="152400" y="152400"/>
            <a:ext cx="8839200" cy="6477000"/>
          </a:xfrm>
          <a:ln w="254000">
            <a:solidFill>
              <a:srgbClr val="0000FF"/>
            </a:solidFill>
          </a:ln>
        </p:spPr>
        <p:txBody>
          <a:bodyPr/>
          <a:lstStyle/>
          <a:p>
            <a:pPr marL="609600" indent="-554038" eaLnBrk="1" hangingPunct="1">
              <a:buFontTx/>
              <a:buNone/>
              <a:defRPr/>
            </a:pPr>
            <a:endParaRPr lang="en-US" sz="1100" dirty="0" smtClean="0"/>
          </a:p>
          <a:p>
            <a:pPr marL="609600" indent="-498475" eaLnBrk="1" hangingPunct="1">
              <a:buFontTx/>
              <a:buNone/>
              <a:defRPr/>
            </a:pPr>
            <a:r>
              <a:rPr lang="en-US" dirty="0" smtClean="0"/>
              <a:t>The student should be able to:</a:t>
            </a:r>
          </a:p>
          <a:p>
            <a:pPr marL="609600" indent="-498475" eaLnBrk="1" hangingPunct="1">
              <a:buFontTx/>
              <a:buAutoNum type="arabicPeriod" startAt="4"/>
              <a:defRPr/>
            </a:pPr>
            <a:r>
              <a:rPr lang="en-US" dirty="0" smtClean="0"/>
              <a:t>Differentiate between items that must be separately stated and those that are included in ordinary income or loss for partnerships that are not electing large partnerships. </a:t>
            </a:r>
            <a:endParaRPr lang="en-US" sz="4000" dirty="0" smtClean="0"/>
          </a:p>
          <a:p>
            <a:pPr marL="609600" indent="-498475" eaLnBrk="1" hangingPunct="1">
              <a:buFontTx/>
              <a:buAutoNum type="arabicPeriod" startAt="4"/>
              <a:defRPr/>
            </a:pPr>
            <a:r>
              <a:rPr lang="en-US" dirty="0" smtClean="0"/>
              <a:t>Calculate a partner's distributive share of partnership income, gain, loss, deduction or credit items. </a:t>
            </a:r>
            <a:endParaRPr lang="en-US" sz="4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77C844-E0A4-406C-B93B-BD338F4C23BB}" type="slidenum">
              <a:rPr lang="en-US" altLang="en-US">
                <a:solidFill>
                  <a:srgbClr val="CC3300"/>
                </a:solidFill>
              </a:rPr>
              <a:pPr eaLnBrk="1" hangingPunct="1"/>
              <a:t>20</a:t>
            </a:fld>
            <a:endParaRPr lang="en-US" altLang="en-US">
              <a:solidFill>
                <a:srgbClr val="CC3300"/>
              </a:solidFill>
            </a:endParaRPr>
          </a:p>
        </p:txBody>
      </p:sp>
      <p:graphicFrame>
        <p:nvGraphicFramePr>
          <p:cNvPr id="7170" name="Object 2"/>
          <p:cNvGraphicFramePr>
            <a:graphicFrameLocks noGrp="1" noChangeAspect="1"/>
          </p:cNvGraphicFramePr>
          <p:nvPr>
            <p:ph/>
          </p:nvPr>
        </p:nvGraphicFramePr>
        <p:xfrm>
          <a:off x="228600" y="498475"/>
          <a:ext cx="8610600" cy="5400675"/>
        </p:xfrm>
        <a:graphic>
          <a:graphicData uri="http://schemas.openxmlformats.org/presentationml/2006/ole">
            <mc:AlternateContent xmlns:mc="http://schemas.openxmlformats.org/markup-compatibility/2006">
              <mc:Choice xmlns:v="urn:schemas-microsoft-com:vml" Requires="v">
                <p:oleObj spid="_x0000_s7175" name="Worksheet" r:id="rId4" imgW="3448169" imgH="2162272" progId="Excel.Sheet.8">
                  <p:embed/>
                </p:oleObj>
              </mc:Choice>
              <mc:Fallback>
                <p:oleObj name="Worksheet" r:id="rId4" imgW="3448169" imgH="2162272"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98475"/>
                        <a:ext cx="8610600" cy="540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t> </a:t>
            </a:r>
          </a:p>
        </p:txBody>
      </p:sp>
      <p:sp>
        <p:nvSpPr>
          <p:cNvPr id="39939" name="Rectangle 3"/>
          <p:cNvSpPr>
            <a:spLocks noGrp="1" noChangeArrowheads="1"/>
          </p:cNvSpPr>
          <p:nvPr>
            <p:ph type="body" sz="half" idx="1"/>
          </p:nvPr>
        </p:nvSpPr>
        <p:spPr>
          <a:xfrm>
            <a:off x="152400" y="152400"/>
            <a:ext cx="8839200" cy="6553200"/>
          </a:xfrm>
          <a:noFill/>
          <a:ln w="254000">
            <a:solidFill>
              <a:srgbClr val="FF3300"/>
            </a:solidFill>
            <a:miter lim="800000"/>
            <a:headEnd/>
            <a:tailEnd/>
          </a:ln>
        </p:spPr>
        <p:txBody>
          <a:bodyPr/>
          <a:lstStyle/>
          <a:p>
            <a:pPr marL="914400" indent="-746125" eaLnBrk="1" hangingPunct="1">
              <a:buFontTx/>
              <a:buNone/>
              <a:tabLst>
                <a:tab pos="222250" algn="l"/>
              </a:tabLst>
            </a:pPr>
            <a:endParaRPr lang="en-US" altLang="en-US" sz="4000" smtClean="0"/>
          </a:p>
          <a:p>
            <a:pPr marL="914400" indent="-746125" eaLnBrk="1" hangingPunct="1">
              <a:buFontTx/>
              <a:buNone/>
              <a:tabLst>
                <a:tab pos="222250" algn="l"/>
              </a:tabLst>
            </a:pPr>
            <a:r>
              <a:rPr lang="en-US" altLang="en-US" sz="7200" smtClean="0"/>
              <a:t>7. Calculate a partner's basis </a:t>
            </a:r>
            <a:br>
              <a:rPr lang="en-US" altLang="en-US" sz="7200" smtClean="0"/>
            </a:br>
            <a:r>
              <a:rPr lang="en-US" altLang="en-US" sz="7200" smtClean="0"/>
              <a:t>in a partnership interest.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5FC012-4341-4B63-A36C-20CAC8701139}" type="slidenum">
              <a:rPr lang="en-US" altLang="en-US">
                <a:solidFill>
                  <a:srgbClr val="CC3300"/>
                </a:solidFill>
              </a:rPr>
              <a:pPr eaLnBrk="1" hangingPunct="1"/>
              <a:t>22</a:t>
            </a:fld>
            <a:endParaRPr lang="en-US" altLang="en-US">
              <a:solidFill>
                <a:srgbClr val="CC3300"/>
              </a:solidFill>
            </a:endParaRPr>
          </a:p>
        </p:txBody>
      </p:sp>
      <p:sp>
        <p:nvSpPr>
          <p:cNvPr id="40963" name="Rectangle 2"/>
          <p:cNvSpPr>
            <a:spLocks noGrp="1" noChangeArrowheads="1"/>
          </p:cNvSpPr>
          <p:nvPr>
            <p:ph type="title"/>
          </p:nvPr>
        </p:nvSpPr>
        <p:spPr/>
        <p:txBody>
          <a:bodyPr/>
          <a:lstStyle/>
          <a:p>
            <a:pPr eaLnBrk="1" hangingPunct="1"/>
            <a:r>
              <a:rPr lang="en-US" altLang="en-US" smtClean="0"/>
              <a:t> </a:t>
            </a:r>
          </a:p>
        </p:txBody>
      </p:sp>
      <p:sp>
        <p:nvSpPr>
          <p:cNvPr id="40964" name="Rectangle 3"/>
          <p:cNvSpPr>
            <a:spLocks noGrp="1" noChangeArrowheads="1"/>
          </p:cNvSpPr>
          <p:nvPr>
            <p:ph type="body" sz="half" idx="1"/>
          </p:nvPr>
        </p:nvSpPr>
        <p:spPr>
          <a:xfrm>
            <a:off x="152400" y="152400"/>
            <a:ext cx="8839200" cy="6248400"/>
          </a:xfrm>
          <a:noFill/>
        </p:spPr>
        <p:txBody>
          <a:bodyPr/>
          <a:lstStyle/>
          <a:p>
            <a:pPr marL="0" indent="0" eaLnBrk="1" hangingPunct="1">
              <a:buFontTx/>
              <a:buNone/>
            </a:pPr>
            <a:r>
              <a:rPr lang="en-US" altLang="en-US" sz="2800" u="sng" smtClean="0">
                <a:solidFill>
                  <a:srgbClr val="FF3300"/>
                </a:solidFill>
              </a:rPr>
              <a:t>Taxation of Partnership Income</a:t>
            </a:r>
          </a:p>
          <a:p>
            <a:pPr marL="0" indent="0" eaLnBrk="1" hangingPunct="1">
              <a:buFontTx/>
              <a:buNone/>
            </a:pPr>
            <a:r>
              <a:rPr lang="en-US" altLang="en-US" sz="2800" u="sng" smtClean="0"/>
              <a:t>B. Partner's Basis.</a:t>
            </a:r>
            <a:r>
              <a:rPr lang="en-US" altLang="en-US" sz="2800" smtClean="0"/>
              <a:t>  A partner's basis in his partnership interest begins with his basis </a:t>
            </a:r>
            <a:br>
              <a:rPr lang="en-US" altLang="en-US" sz="2800" smtClean="0"/>
            </a:br>
            <a:r>
              <a:rPr lang="en-US" altLang="en-US" sz="2800" smtClean="0"/>
              <a:t>in assets contributed to the partnership.  </a:t>
            </a:r>
          </a:p>
          <a:p>
            <a:pPr marL="0" indent="0" eaLnBrk="1" hangingPunct="1">
              <a:buFontTx/>
              <a:buNone/>
            </a:pPr>
            <a:r>
              <a:rPr lang="en-US" altLang="en-US" sz="2800" smtClean="0"/>
              <a:t>The partner's basis is increased by the partner's share of the partnership liabilities.  </a:t>
            </a:r>
          </a:p>
          <a:p>
            <a:pPr marL="0" indent="0" eaLnBrk="1" hangingPunct="1">
              <a:buFontTx/>
              <a:buNone/>
            </a:pPr>
            <a:r>
              <a:rPr lang="en-US" altLang="en-US" sz="2800" smtClean="0"/>
              <a:t/>
            </a:r>
            <a:br>
              <a:rPr lang="en-US" altLang="en-US" sz="2800" smtClean="0"/>
            </a:br>
            <a:r>
              <a:rPr lang="en-US" altLang="en-US" sz="2800" smtClean="0"/>
              <a:t>Basis is increased by the partner's share of income and decreased by the partner's share of loss.  </a:t>
            </a:r>
          </a:p>
          <a:p>
            <a:pPr marL="0" indent="0" eaLnBrk="1" hangingPunct="1">
              <a:buFontTx/>
              <a:buNone/>
            </a:pPr>
            <a:r>
              <a:rPr lang="en-US" altLang="en-US" sz="2800" smtClean="0"/>
              <a:t/>
            </a:r>
            <a:br>
              <a:rPr lang="en-US" altLang="en-US" sz="2800" smtClean="0"/>
            </a:br>
            <a:r>
              <a:rPr lang="en-US" altLang="en-US" sz="2800" smtClean="0"/>
              <a:t>Basis limits the amount of losses deductible by the partner and can never be less than zero.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194" name="Object 2"/>
          <p:cNvGraphicFramePr>
            <a:graphicFrameLocks noGrp="1" noChangeAspect="1"/>
          </p:cNvGraphicFramePr>
          <p:nvPr>
            <p:ph type="ctrTitle"/>
          </p:nvPr>
        </p:nvGraphicFramePr>
        <p:xfrm>
          <a:off x="457200" y="147638"/>
          <a:ext cx="8140700" cy="6356350"/>
        </p:xfrm>
        <a:graphic>
          <a:graphicData uri="http://schemas.openxmlformats.org/presentationml/2006/ole">
            <mc:AlternateContent xmlns:mc="http://schemas.openxmlformats.org/markup-compatibility/2006">
              <mc:Choice xmlns:v="urn:schemas-microsoft-com:vml" Requires="v">
                <p:oleObj spid="_x0000_s8198" name="Worksheet" r:id="rId4" imgW="2619451" imgH="2057400" progId="Excel.Sheet.8">
                  <p:embed/>
                </p:oleObj>
              </mc:Choice>
              <mc:Fallback>
                <p:oleObj name="Worksheet" r:id="rId4" imgW="2619451" imgH="20574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47638"/>
                        <a:ext cx="8140700" cy="6356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E0C344-8A67-4B98-987E-0B8FA62BDADF}" type="slidenum">
              <a:rPr lang="en-US" altLang="en-US">
                <a:solidFill>
                  <a:srgbClr val="CC3300"/>
                </a:solidFill>
              </a:rPr>
              <a:pPr eaLnBrk="1" hangingPunct="1"/>
              <a:t>24</a:t>
            </a:fld>
            <a:endParaRPr lang="en-US" altLang="en-US">
              <a:solidFill>
                <a:srgbClr val="CC3300"/>
              </a:solidFill>
            </a:endParaRPr>
          </a:p>
        </p:txBody>
      </p:sp>
      <p:sp>
        <p:nvSpPr>
          <p:cNvPr id="41987" name="Rectangle 2"/>
          <p:cNvSpPr>
            <a:spLocks noGrp="1" noChangeArrowheads="1"/>
          </p:cNvSpPr>
          <p:nvPr>
            <p:ph type="ctrTitle"/>
          </p:nvPr>
        </p:nvSpPr>
        <p:spPr>
          <a:xfrm>
            <a:off x="228600" y="331788"/>
            <a:ext cx="8686800" cy="5568950"/>
          </a:xfrm>
          <a:noFill/>
        </p:spPr>
        <p:txBody>
          <a:bodyPr lIns="90488" tIns="44450" rIns="90488" bIns="44450">
            <a:spAutoFit/>
          </a:bodyPr>
          <a:lstStyle/>
          <a:p>
            <a:pPr algn="l" eaLnBrk="1" hangingPunct="1"/>
            <a:r>
              <a:rPr lang="en-US" altLang="en-US" sz="3200" smtClean="0">
                <a:solidFill>
                  <a:srgbClr val="CC0000"/>
                </a:solidFill>
                <a:cs typeface="Times New Roman" panose="02020603050405020304" pitchFamily="18" charset="0"/>
              </a:rPr>
              <a:t>              </a:t>
            </a:r>
            <a:r>
              <a:rPr lang="en-US" altLang="en-US" sz="3600" u="sng" smtClean="0">
                <a:solidFill>
                  <a:srgbClr val="CC0000"/>
                </a:solidFill>
                <a:cs typeface="Times New Roman" panose="02020603050405020304" pitchFamily="18" charset="0"/>
              </a:rPr>
              <a:t>BA Partnership- 1</a:t>
            </a:r>
            <a:r>
              <a:rPr lang="en-US" altLang="en-US" sz="3600" i="1" u="sng" smtClean="0">
                <a:solidFill>
                  <a:srgbClr val="CC0000"/>
                </a:solidFill>
                <a:cs typeface="Times New Roman" panose="02020603050405020304" pitchFamily="18" charset="0"/>
              </a:rPr>
              <a:t/>
            </a:r>
            <a:br>
              <a:rPr lang="en-US" altLang="en-US" sz="3600" i="1" u="sng" smtClean="0">
                <a:solidFill>
                  <a:srgbClr val="CC0000"/>
                </a:solidFill>
                <a:cs typeface="Times New Roman" panose="02020603050405020304" pitchFamily="18" charset="0"/>
              </a:rPr>
            </a:br>
            <a:r>
              <a:rPr lang="en-US" altLang="en-US" sz="3200" smtClean="0">
                <a:solidFill>
                  <a:schemeClr val="tx1"/>
                </a:solidFill>
                <a:cs typeface="Times New Roman" panose="02020603050405020304" pitchFamily="18" charset="0"/>
              </a:rPr>
              <a:t>Ben and Ann formed the BA Partnership as equal partners.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Each partner </a:t>
            </a:r>
            <a:r>
              <a:rPr lang="en-US" altLang="en-US" sz="3200" u="sng" smtClean="0">
                <a:solidFill>
                  <a:schemeClr val="tx1"/>
                </a:solidFill>
                <a:cs typeface="Times New Roman" panose="02020603050405020304" pitchFamily="18" charset="0"/>
              </a:rPr>
              <a:t>contributed cash and property with a value of $100,000</a:t>
            </a:r>
            <a:r>
              <a:rPr lang="en-US" altLang="en-US" sz="3200" smtClean="0">
                <a:solidFill>
                  <a:schemeClr val="tx1"/>
                </a:solidFill>
                <a:cs typeface="Times New Roman" panose="02020603050405020304" pitchFamily="18" charset="0"/>
              </a:rPr>
              <a:t> for partnership operations.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As a result of these contributions, Ben had a basis of $80,000 and Ann a basis of $60,000 in their partnership interests.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At the end of their first year of operations, they had the results on slide 26:</a:t>
            </a:r>
            <a:r>
              <a:rPr lang="en-US" altLang="en-US" sz="2000" smtClean="0">
                <a:solidFill>
                  <a:schemeClr val="tx1"/>
                </a:solidFill>
                <a:cs typeface="Times New Roman" panose="02020603050405020304" pitchFamily="18" charset="0"/>
              </a:rPr>
              <a:t>	</a:t>
            </a:r>
            <a:endParaRPr lang="en-US" altLang="en-US" sz="2300" smtClean="0">
              <a:solidFill>
                <a:schemeClr val="tx1"/>
              </a:solidFill>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E41FE2-F2FD-4C8D-A658-0B30B5255F28}" type="slidenum">
              <a:rPr lang="en-US" altLang="en-US">
                <a:solidFill>
                  <a:srgbClr val="CC3300"/>
                </a:solidFill>
              </a:rPr>
              <a:pPr eaLnBrk="1" hangingPunct="1"/>
              <a:t>25</a:t>
            </a:fld>
            <a:endParaRPr lang="en-US" altLang="en-US">
              <a:solidFill>
                <a:srgbClr val="CC3300"/>
              </a:solidFill>
            </a:endParaRPr>
          </a:p>
        </p:txBody>
      </p:sp>
      <p:sp>
        <p:nvSpPr>
          <p:cNvPr id="43011" name="Rectangle 2"/>
          <p:cNvSpPr>
            <a:spLocks noGrp="1" noChangeArrowheads="1"/>
          </p:cNvSpPr>
          <p:nvPr>
            <p:ph type="ctrTitle"/>
          </p:nvPr>
        </p:nvSpPr>
        <p:spPr>
          <a:xfrm>
            <a:off x="228600" y="423863"/>
            <a:ext cx="8686800" cy="5497512"/>
          </a:xfrm>
          <a:noFill/>
        </p:spPr>
        <p:txBody>
          <a:bodyPr lIns="90488" tIns="44450" rIns="90488" bIns="44450">
            <a:spAutoFit/>
          </a:bodyPr>
          <a:lstStyle/>
          <a:p>
            <a:pPr algn="l" eaLnBrk="1" hangingPunct="1"/>
            <a:r>
              <a:rPr lang="en-US" altLang="en-US" sz="3200" smtClean="0">
                <a:solidFill>
                  <a:srgbClr val="FF3300"/>
                </a:solidFill>
                <a:cs typeface="Times New Roman" panose="02020603050405020304" pitchFamily="18" charset="0"/>
              </a:rPr>
              <a:t>              </a:t>
            </a:r>
            <a:r>
              <a:rPr lang="en-US" altLang="en-US" sz="4800" u="sng" smtClean="0">
                <a:solidFill>
                  <a:srgbClr val="FF3300"/>
                </a:solidFill>
                <a:cs typeface="Times New Roman" panose="02020603050405020304" pitchFamily="18" charset="0"/>
              </a:rPr>
              <a:t>BA </a:t>
            </a:r>
            <a:r>
              <a:rPr lang="en-US" altLang="en-US" sz="4800" i="1" u="sng" smtClean="0">
                <a:solidFill>
                  <a:srgbClr val="FF3300"/>
                </a:solidFill>
                <a:cs typeface="Times New Roman" panose="02020603050405020304" pitchFamily="18" charset="0"/>
              </a:rPr>
              <a:t>Partnership - 2</a:t>
            </a:r>
            <a:br>
              <a:rPr lang="en-US" altLang="en-US" sz="4800" i="1" u="sng" smtClean="0">
                <a:solidFill>
                  <a:srgbClr val="FF3300"/>
                </a:solidFill>
                <a:cs typeface="Times New Roman" panose="02020603050405020304" pitchFamily="18" charset="0"/>
              </a:rPr>
            </a:br>
            <a:r>
              <a:rPr lang="en-US" altLang="en-US" sz="2800" i="1" u="sng" smtClean="0">
                <a:solidFill>
                  <a:srgbClr val="FF3300"/>
                </a:solidFill>
                <a:cs typeface="Times New Roman" panose="02020603050405020304" pitchFamily="18" charset="0"/>
              </a:rPr>
              <a:t/>
            </a:r>
            <a:br>
              <a:rPr lang="en-US" altLang="en-US" sz="2800" i="1" u="sng" smtClean="0">
                <a:solidFill>
                  <a:srgbClr val="FF3300"/>
                </a:solidFill>
                <a:cs typeface="Times New Roman" panose="02020603050405020304" pitchFamily="18" charset="0"/>
              </a:rPr>
            </a:br>
            <a:r>
              <a:rPr lang="en-US" altLang="en-US" sz="3200" smtClean="0">
                <a:solidFill>
                  <a:schemeClr val="tx1"/>
                </a:solidFill>
                <a:cs typeface="Times New Roman" panose="02020603050405020304" pitchFamily="18" charset="0"/>
              </a:rPr>
              <a:t>a. What is the net income, excluding separately stated items, that each partner is required to report at the end of the year?</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b. How is each of the separately stated items treated on the partners’ tax returns?</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c. What is each partner’s basis at year-end?</a:t>
            </a:r>
            <a:br>
              <a:rPr lang="en-US" altLang="en-US" sz="3200" smtClean="0">
                <a:solidFill>
                  <a:schemeClr val="tx1"/>
                </a:solidFill>
                <a:cs typeface="Times New Roman" panose="02020603050405020304" pitchFamily="18" charset="0"/>
              </a:rPr>
            </a:br>
            <a:r>
              <a:rPr lang="en-US" altLang="en-US" sz="2300" b="0" smtClean="0">
                <a:solidFill>
                  <a:schemeClr val="tx1"/>
                </a:solidFill>
                <a:cs typeface="Times New Roman" panose="02020603050405020304" pitchFamily="18" charset="0"/>
              </a:rPr>
              <a: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E767A5-7172-46DA-98D2-DD9782EC0B09}" type="slidenum">
              <a:rPr lang="en-US" altLang="en-US">
                <a:solidFill>
                  <a:srgbClr val="CC3300"/>
                </a:solidFill>
              </a:rPr>
              <a:pPr eaLnBrk="1" hangingPunct="1"/>
              <a:t>26</a:t>
            </a:fld>
            <a:endParaRPr lang="en-US" altLang="en-US">
              <a:solidFill>
                <a:srgbClr val="CC3300"/>
              </a:solidFill>
            </a:endParaRPr>
          </a:p>
        </p:txBody>
      </p:sp>
      <p:sp>
        <p:nvSpPr>
          <p:cNvPr id="9220" name="Rectangle 2"/>
          <p:cNvSpPr>
            <a:spLocks noGrp="1" noChangeArrowheads="1"/>
          </p:cNvSpPr>
          <p:nvPr>
            <p:ph type="ctrTitle"/>
          </p:nvPr>
        </p:nvSpPr>
        <p:spPr>
          <a:xfrm>
            <a:off x="228600" y="2733675"/>
            <a:ext cx="8686800" cy="927100"/>
          </a:xfrm>
          <a:noFill/>
        </p:spPr>
        <p:txBody>
          <a:bodyPr lIns="90488" tIns="44450" rIns="90488" bIns="44450">
            <a:spAutoFit/>
          </a:bodyPr>
          <a:lstStyle/>
          <a:p>
            <a:pPr algn="l" eaLnBrk="1" hangingPunct="1"/>
            <a:r>
              <a:rPr lang="en-US" altLang="en-US" sz="3200" b="0" smtClean="0">
                <a:solidFill>
                  <a:schemeClr val="bg2"/>
                </a:solidFill>
                <a:cs typeface="Times New Roman" panose="02020603050405020304" pitchFamily="18" charset="0"/>
              </a:rPr>
              <a:t/>
            </a:r>
            <a:br>
              <a:rPr lang="en-US" altLang="en-US" sz="3200" b="0" smtClean="0">
                <a:solidFill>
                  <a:schemeClr val="bg2"/>
                </a:solidFill>
                <a:cs typeface="Times New Roman" panose="02020603050405020304" pitchFamily="18" charset="0"/>
              </a:rPr>
            </a:br>
            <a:r>
              <a:rPr lang="en-US" altLang="en-US" sz="2300" b="0" smtClean="0">
                <a:solidFill>
                  <a:schemeClr val="tx1"/>
                </a:solidFill>
                <a:cs typeface="Times New Roman" panose="02020603050405020304" pitchFamily="18" charset="0"/>
              </a:rPr>
              <a:t> </a:t>
            </a:r>
          </a:p>
        </p:txBody>
      </p:sp>
      <p:graphicFrame>
        <p:nvGraphicFramePr>
          <p:cNvPr id="9218" name="Object 3"/>
          <p:cNvGraphicFramePr>
            <a:graphicFrameLocks noChangeAspect="1"/>
          </p:cNvGraphicFramePr>
          <p:nvPr/>
        </p:nvGraphicFramePr>
        <p:xfrm>
          <a:off x="304800" y="350838"/>
          <a:ext cx="8686800" cy="5854700"/>
        </p:xfrm>
        <a:graphic>
          <a:graphicData uri="http://schemas.openxmlformats.org/presentationml/2006/ole">
            <mc:AlternateContent xmlns:mc="http://schemas.openxmlformats.org/markup-compatibility/2006">
              <mc:Choice xmlns:v="urn:schemas-microsoft-com:vml" Requires="v">
                <p:oleObj spid="_x0000_s9224" name="Worksheet" r:id="rId4" imgW="2590800" imgH="1752600" progId="Excel.Sheet.8">
                  <p:embed/>
                </p:oleObj>
              </mc:Choice>
              <mc:Fallback>
                <p:oleObj name="Worksheet" r:id="rId4" imgW="2590800" imgH="175260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50838"/>
                        <a:ext cx="8686800" cy="5854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118729-A2DB-46AA-9CC2-7171CB9FBC5C}" type="slidenum">
              <a:rPr lang="en-US" altLang="en-US">
                <a:solidFill>
                  <a:srgbClr val="CC3300"/>
                </a:solidFill>
              </a:rPr>
              <a:pPr eaLnBrk="1" hangingPunct="1"/>
              <a:t>27</a:t>
            </a:fld>
            <a:endParaRPr lang="en-US" altLang="en-US">
              <a:solidFill>
                <a:srgbClr val="CC3300"/>
              </a:solidFill>
            </a:endParaRPr>
          </a:p>
        </p:txBody>
      </p:sp>
      <p:sp>
        <p:nvSpPr>
          <p:cNvPr id="10244" name="Rectangle 2"/>
          <p:cNvSpPr>
            <a:spLocks noGrp="1" noChangeArrowheads="1"/>
          </p:cNvSpPr>
          <p:nvPr>
            <p:ph type="ctrTitle"/>
          </p:nvPr>
        </p:nvSpPr>
        <p:spPr>
          <a:xfrm>
            <a:off x="228600" y="2733675"/>
            <a:ext cx="8686800" cy="927100"/>
          </a:xfrm>
          <a:noFill/>
        </p:spPr>
        <p:txBody>
          <a:bodyPr lIns="90488" tIns="44450" rIns="90488" bIns="44450">
            <a:spAutoFit/>
          </a:bodyPr>
          <a:lstStyle/>
          <a:p>
            <a:pPr algn="l" eaLnBrk="1" hangingPunct="1"/>
            <a:r>
              <a:rPr lang="en-US" altLang="en-US" sz="3200" b="0" smtClean="0">
                <a:solidFill>
                  <a:schemeClr val="bg2"/>
                </a:solidFill>
                <a:cs typeface="Times New Roman" panose="02020603050405020304" pitchFamily="18" charset="0"/>
              </a:rPr>
              <a:t/>
            </a:r>
            <a:br>
              <a:rPr lang="en-US" altLang="en-US" sz="3200" b="0" smtClean="0">
                <a:solidFill>
                  <a:schemeClr val="bg2"/>
                </a:solidFill>
                <a:cs typeface="Times New Roman" panose="02020603050405020304" pitchFamily="18" charset="0"/>
              </a:rPr>
            </a:br>
            <a:r>
              <a:rPr lang="en-US" altLang="en-US" sz="2300" b="0" smtClean="0">
                <a:solidFill>
                  <a:schemeClr val="tx1"/>
                </a:solidFill>
                <a:cs typeface="Times New Roman" panose="02020603050405020304" pitchFamily="18" charset="0"/>
              </a:rPr>
              <a:t> </a:t>
            </a:r>
          </a:p>
        </p:txBody>
      </p:sp>
      <p:graphicFrame>
        <p:nvGraphicFramePr>
          <p:cNvPr id="10242" name="Object 3"/>
          <p:cNvGraphicFramePr>
            <a:graphicFrameLocks noChangeAspect="1"/>
          </p:cNvGraphicFramePr>
          <p:nvPr/>
        </p:nvGraphicFramePr>
        <p:xfrm>
          <a:off x="228600" y="228600"/>
          <a:ext cx="8534400" cy="5972175"/>
        </p:xfrm>
        <a:graphic>
          <a:graphicData uri="http://schemas.openxmlformats.org/presentationml/2006/ole">
            <mc:AlternateContent xmlns:mc="http://schemas.openxmlformats.org/markup-compatibility/2006">
              <mc:Choice xmlns:v="urn:schemas-microsoft-com:vml" Requires="v">
                <p:oleObj spid="_x0000_s10248" name="Worksheet" r:id="rId4" imgW="3295802" imgH="2190902" progId="Excel.Sheet.8">
                  <p:embed/>
                </p:oleObj>
              </mc:Choice>
              <mc:Fallback>
                <p:oleObj name="Worksheet" r:id="rId4" imgW="3295802" imgH="219090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28600"/>
                        <a:ext cx="8534400" cy="5972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F28680-BBCD-4CA1-8F84-5E5A4D521827}" type="slidenum">
              <a:rPr lang="en-US" altLang="en-US">
                <a:solidFill>
                  <a:srgbClr val="CC3300"/>
                </a:solidFill>
              </a:rPr>
              <a:pPr eaLnBrk="1" hangingPunct="1"/>
              <a:t>28</a:t>
            </a:fld>
            <a:endParaRPr lang="en-US" altLang="en-US">
              <a:solidFill>
                <a:srgbClr val="CC3300"/>
              </a:solidFill>
            </a:endParaRPr>
          </a:p>
        </p:txBody>
      </p:sp>
      <p:sp>
        <p:nvSpPr>
          <p:cNvPr id="11268" name="Rectangle 2"/>
          <p:cNvSpPr>
            <a:spLocks noGrp="1" noChangeArrowheads="1"/>
          </p:cNvSpPr>
          <p:nvPr>
            <p:ph type="ctrTitle"/>
          </p:nvPr>
        </p:nvSpPr>
        <p:spPr>
          <a:xfrm>
            <a:off x="228600" y="2733675"/>
            <a:ext cx="8686800" cy="927100"/>
          </a:xfrm>
          <a:noFill/>
        </p:spPr>
        <p:txBody>
          <a:bodyPr lIns="90488" tIns="44450" rIns="90488" bIns="44450">
            <a:spAutoFit/>
          </a:bodyPr>
          <a:lstStyle/>
          <a:p>
            <a:pPr algn="l" eaLnBrk="1" hangingPunct="1"/>
            <a:r>
              <a:rPr lang="en-US" altLang="en-US" sz="3200" b="0" smtClean="0">
                <a:solidFill>
                  <a:schemeClr val="bg2"/>
                </a:solidFill>
                <a:cs typeface="Times New Roman" panose="02020603050405020304" pitchFamily="18" charset="0"/>
              </a:rPr>
              <a:t/>
            </a:r>
            <a:br>
              <a:rPr lang="en-US" altLang="en-US" sz="3200" b="0" smtClean="0">
                <a:solidFill>
                  <a:schemeClr val="bg2"/>
                </a:solidFill>
                <a:cs typeface="Times New Roman" panose="02020603050405020304" pitchFamily="18" charset="0"/>
              </a:rPr>
            </a:br>
            <a:r>
              <a:rPr lang="en-US" altLang="en-US" sz="2300" b="0" smtClean="0">
                <a:solidFill>
                  <a:schemeClr val="tx1"/>
                </a:solidFill>
                <a:cs typeface="Times New Roman" panose="02020603050405020304" pitchFamily="18" charset="0"/>
              </a:rPr>
              <a:t> </a:t>
            </a:r>
          </a:p>
        </p:txBody>
      </p:sp>
      <p:graphicFrame>
        <p:nvGraphicFramePr>
          <p:cNvPr id="11266" name="Object 3"/>
          <p:cNvGraphicFramePr>
            <a:graphicFrameLocks noChangeAspect="1"/>
          </p:cNvGraphicFramePr>
          <p:nvPr/>
        </p:nvGraphicFramePr>
        <p:xfrm>
          <a:off x="228600" y="282575"/>
          <a:ext cx="8797925" cy="5734050"/>
        </p:xfrm>
        <a:graphic>
          <a:graphicData uri="http://schemas.openxmlformats.org/presentationml/2006/ole">
            <mc:AlternateContent xmlns:mc="http://schemas.openxmlformats.org/markup-compatibility/2006">
              <mc:Choice xmlns:v="urn:schemas-microsoft-com:vml" Requires="v">
                <p:oleObj spid="_x0000_s11272" name="Worksheet" r:id="rId4" imgW="3343351" imgH="2190902" progId="Excel.Sheet.8">
                  <p:embed/>
                </p:oleObj>
              </mc:Choice>
              <mc:Fallback>
                <p:oleObj name="Worksheet" r:id="rId4" imgW="3343351" imgH="219090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82575"/>
                        <a:ext cx="8797925" cy="57340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BD562B-3707-4CE9-A484-3F4F2EF86A90}" type="slidenum">
              <a:rPr lang="en-US" altLang="en-US">
                <a:solidFill>
                  <a:srgbClr val="CC3300"/>
                </a:solidFill>
              </a:rPr>
              <a:pPr eaLnBrk="1" hangingPunct="1"/>
              <a:t>29</a:t>
            </a:fld>
            <a:endParaRPr lang="en-US" altLang="en-US">
              <a:solidFill>
                <a:srgbClr val="CC3300"/>
              </a:solidFill>
            </a:endParaRPr>
          </a:p>
        </p:txBody>
      </p:sp>
      <p:sp>
        <p:nvSpPr>
          <p:cNvPr id="44035" name="Rectangle 2"/>
          <p:cNvSpPr>
            <a:spLocks noGrp="1" noChangeArrowheads="1"/>
          </p:cNvSpPr>
          <p:nvPr>
            <p:ph type="ctrTitle"/>
          </p:nvPr>
        </p:nvSpPr>
        <p:spPr>
          <a:xfrm>
            <a:off x="228600" y="203200"/>
            <a:ext cx="8686800" cy="6424613"/>
          </a:xfrm>
          <a:noFill/>
        </p:spPr>
        <p:txBody>
          <a:bodyPr lIns="90488" tIns="44450" rIns="90488" bIns="44450">
            <a:spAutoFit/>
          </a:bodyPr>
          <a:lstStyle/>
          <a:p>
            <a:pPr marL="165100" indent="-165100" algn="l" eaLnBrk="1" hangingPunct="1"/>
            <a:r>
              <a:rPr lang="en-US" altLang="en-US" sz="3200" smtClean="0">
                <a:solidFill>
                  <a:srgbClr val="FF3300"/>
                </a:solidFill>
                <a:cs typeface="Times New Roman" panose="02020603050405020304" pitchFamily="18" charset="0"/>
              </a:rPr>
              <a:t>              </a:t>
            </a:r>
            <a:r>
              <a:rPr lang="en-US" altLang="en-US" sz="3200" u="sng" smtClean="0">
                <a:solidFill>
                  <a:srgbClr val="FF3300"/>
                </a:solidFill>
                <a:cs typeface="Times New Roman" panose="02020603050405020304" pitchFamily="18" charset="0"/>
              </a:rPr>
              <a:t>BA </a:t>
            </a:r>
            <a:r>
              <a:rPr lang="en-US" altLang="en-US" sz="3200" i="1" u="sng" smtClean="0">
                <a:solidFill>
                  <a:srgbClr val="FF3300"/>
                </a:solidFill>
                <a:cs typeface="Times New Roman" panose="02020603050405020304" pitchFamily="18" charset="0"/>
              </a:rPr>
              <a:t>Partnership - 5</a:t>
            </a:r>
            <a:r>
              <a:rPr lang="en-US" altLang="en-US" sz="3200" i="1" smtClean="0">
                <a:solidFill>
                  <a:srgbClr val="FF3300"/>
                </a:solidFill>
                <a:cs typeface="Times New Roman" panose="02020603050405020304" pitchFamily="18" charset="0"/>
              </a:rPr>
              <a:t> </a:t>
            </a:r>
            <a:br>
              <a:rPr lang="en-US" altLang="en-US" sz="3200" i="1" smtClean="0">
                <a:solidFill>
                  <a:srgbClr val="FF3300"/>
                </a:solidFill>
                <a:cs typeface="Times New Roman" panose="02020603050405020304" pitchFamily="18" charset="0"/>
              </a:rPr>
            </a:br>
            <a:r>
              <a:rPr lang="en-US" altLang="en-US" sz="3200" smtClean="0">
                <a:solidFill>
                  <a:srgbClr val="FF3300"/>
                </a:solidFill>
                <a:cs typeface="Times New Roman" panose="02020603050405020304" pitchFamily="18" charset="0"/>
              </a:rPr>
              <a:t>a.</a:t>
            </a:r>
            <a:r>
              <a:rPr lang="en-US" altLang="en-US" sz="3200" smtClean="0">
                <a:solidFill>
                  <a:schemeClr val="tx1"/>
                </a:solidFill>
                <a:cs typeface="Times New Roman" panose="02020603050405020304" pitchFamily="18" charset="0"/>
              </a:rPr>
              <a:t> Partnership net income is $21,000 ($150,000 - $95,000 - $15,000 - $15,000 – $4,000). Each partner reports $10,500 (50% x $21,000).</a:t>
            </a:r>
            <a:br>
              <a:rPr lang="en-US" altLang="en-US" sz="3200" smtClean="0">
                <a:solidFill>
                  <a:schemeClr val="tx1"/>
                </a:solidFill>
                <a:cs typeface="Times New Roman" panose="02020603050405020304" pitchFamily="18" charset="0"/>
              </a:rPr>
            </a:br>
            <a:r>
              <a:rPr lang="en-US" altLang="en-US" sz="3200" smtClean="0">
                <a:solidFill>
                  <a:srgbClr val="FF3300"/>
                </a:solidFill>
                <a:cs typeface="Times New Roman" panose="02020603050405020304" pitchFamily="18" charset="0"/>
              </a:rPr>
              <a:t>b.</a:t>
            </a:r>
            <a:r>
              <a:rPr lang="en-US" altLang="en-US" sz="3200" smtClean="0">
                <a:solidFill>
                  <a:schemeClr val="tx1"/>
                </a:solidFill>
                <a:cs typeface="Times New Roman" panose="02020603050405020304" pitchFamily="18" charset="0"/>
              </a:rPr>
              <a:t> Each partner’s share of Sec. 1231 gain will be included with any other Sec. 1231 gains and losses in the Sec. 1231 gain and loss netting process. Each partner’s share of the charitable contribution will be included with other charitable contributions and reported as an itemized deduction.</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mtClean="0"/>
              <a:t> </a:t>
            </a:r>
          </a:p>
        </p:txBody>
      </p:sp>
      <p:sp>
        <p:nvSpPr>
          <p:cNvPr id="27651" name="Rectangle 3"/>
          <p:cNvSpPr>
            <a:spLocks noGrp="1" noChangeArrowheads="1"/>
          </p:cNvSpPr>
          <p:nvPr>
            <p:ph type="body" sz="half" idx="1"/>
          </p:nvPr>
        </p:nvSpPr>
        <p:spPr>
          <a:xfrm>
            <a:off x="152400" y="152400"/>
            <a:ext cx="8839200" cy="6553200"/>
          </a:xfrm>
          <a:ln w="254000">
            <a:solidFill>
              <a:srgbClr val="0000FF"/>
            </a:solidFill>
          </a:ln>
        </p:spPr>
        <p:txBody>
          <a:bodyPr/>
          <a:lstStyle/>
          <a:p>
            <a:pPr marL="609600" indent="-554038" eaLnBrk="1" hangingPunct="1">
              <a:spcBef>
                <a:spcPts val="1800"/>
              </a:spcBef>
              <a:buFontTx/>
              <a:buNone/>
              <a:defRPr/>
            </a:pPr>
            <a:endParaRPr lang="en-US" sz="1600" dirty="0" smtClean="0"/>
          </a:p>
          <a:p>
            <a:pPr marL="741363" indent="-568325" eaLnBrk="1" hangingPunct="1">
              <a:spcBef>
                <a:spcPts val="1800"/>
              </a:spcBef>
              <a:buFontTx/>
              <a:buAutoNum type="arabicPeriod" startAt="6"/>
              <a:defRPr/>
            </a:pPr>
            <a:r>
              <a:rPr lang="en-US" dirty="0" smtClean="0"/>
              <a:t>Explain the requirements for a special partnership allocation. </a:t>
            </a:r>
          </a:p>
          <a:p>
            <a:pPr marL="741363" indent="-568325" eaLnBrk="1" hangingPunct="1">
              <a:buFontTx/>
              <a:buNone/>
              <a:defRPr/>
            </a:pPr>
            <a:r>
              <a:rPr lang="en-US" dirty="0" smtClean="0"/>
              <a:t>7.	Calculate a partner's basis in a partnership interest. </a:t>
            </a:r>
          </a:p>
          <a:p>
            <a:pPr marL="741363" indent="-568325" eaLnBrk="1" hangingPunct="1">
              <a:buFontTx/>
              <a:buAutoNum type="arabicPeriod" startAt="8"/>
              <a:defRPr/>
            </a:pPr>
            <a:r>
              <a:rPr lang="en-US" dirty="0" smtClean="0"/>
              <a:t>Determine the limitations </a:t>
            </a:r>
            <a:br>
              <a:rPr lang="en-US" dirty="0" smtClean="0"/>
            </a:br>
            <a:r>
              <a:rPr lang="en-US" dirty="0" smtClean="0"/>
              <a:t>on a partner's deduction of partnership losses. </a:t>
            </a:r>
          </a:p>
          <a:p>
            <a:pPr marL="741363" indent="-568325" eaLnBrk="1" hangingPunct="1">
              <a:lnSpc>
                <a:spcPct val="95000"/>
              </a:lnSpc>
              <a:spcBef>
                <a:spcPct val="15000"/>
              </a:spcBef>
              <a:buFontTx/>
              <a:buNone/>
              <a:defRPr/>
            </a:pPr>
            <a:r>
              <a:rPr lang="en-US" dirty="0" smtClean="0"/>
              <a:t>9.	Determine the tax consequences </a:t>
            </a:r>
            <a:br>
              <a:rPr lang="en-US" dirty="0" smtClean="0"/>
            </a:br>
            <a:r>
              <a:rPr lang="en-US" dirty="0" smtClean="0"/>
              <a:t>of a guaranteed payment.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B8FEA9-A2DD-4D55-AA7E-31C5400CE0A4}" type="slidenum">
              <a:rPr lang="en-US" altLang="en-US">
                <a:solidFill>
                  <a:srgbClr val="CC3300"/>
                </a:solidFill>
              </a:rPr>
              <a:pPr eaLnBrk="1" hangingPunct="1"/>
              <a:t>30</a:t>
            </a:fld>
            <a:endParaRPr lang="en-US" altLang="en-US">
              <a:solidFill>
                <a:srgbClr val="CC3300"/>
              </a:solidFill>
            </a:endParaRPr>
          </a:p>
        </p:txBody>
      </p:sp>
      <p:sp>
        <p:nvSpPr>
          <p:cNvPr id="45059" name="Rectangle 2"/>
          <p:cNvSpPr>
            <a:spLocks noGrp="1" noChangeArrowheads="1"/>
          </p:cNvSpPr>
          <p:nvPr>
            <p:ph type="ctrTitle"/>
          </p:nvPr>
        </p:nvSpPr>
        <p:spPr>
          <a:xfrm>
            <a:off x="228600" y="169863"/>
            <a:ext cx="8686800" cy="6118225"/>
          </a:xfrm>
          <a:noFill/>
        </p:spPr>
        <p:txBody>
          <a:bodyPr lIns="90488" tIns="44450" rIns="90488" bIns="44450">
            <a:spAutoFit/>
          </a:bodyPr>
          <a:lstStyle/>
          <a:p>
            <a:pPr algn="l" eaLnBrk="1" hangingPunct="1"/>
            <a:r>
              <a:rPr lang="en-US" altLang="en-US" smtClean="0">
                <a:solidFill>
                  <a:srgbClr val="FF3300"/>
                </a:solidFill>
                <a:cs typeface="Times New Roman" panose="02020603050405020304" pitchFamily="18" charset="0"/>
              </a:rPr>
              <a:t>          </a:t>
            </a:r>
            <a:r>
              <a:rPr lang="en-US" altLang="en-US" u="sng" smtClean="0">
                <a:solidFill>
                  <a:srgbClr val="FF3300"/>
                </a:solidFill>
                <a:cs typeface="Times New Roman" panose="02020603050405020304" pitchFamily="18" charset="0"/>
              </a:rPr>
              <a:t>BA </a:t>
            </a:r>
            <a:r>
              <a:rPr lang="en-US" altLang="en-US" i="1" u="sng" smtClean="0">
                <a:solidFill>
                  <a:srgbClr val="FF3300"/>
                </a:solidFill>
                <a:cs typeface="Times New Roman" panose="02020603050405020304" pitchFamily="18" charset="0"/>
              </a:rPr>
              <a:t>Partnership - 6</a:t>
            </a:r>
            <a:r>
              <a:rPr lang="en-US" altLang="en-US" smtClean="0">
                <a:solidFill>
                  <a:srgbClr val="FF3300"/>
                </a:solidFill>
                <a:cs typeface="Times New Roman" panose="02020603050405020304" pitchFamily="18" charset="0"/>
              </a:rPr>
              <a:t/>
            </a:r>
            <a:br>
              <a:rPr lang="en-US" altLang="en-US" smtClean="0">
                <a:solidFill>
                  <a:srgbClr val="FF3300"/>
                </a:solidFill>
                <a:cs typeface="Times New Roman" panose="02020603050405020304" pitchFamily="18" charset="0"/>
              </a:rPr>
            </a:br>
            <a:r>
              <a:rPr lang="en-US" altLang="en-US" smtClean="0">
                <a:solidFill>
                  <a:srgbClr val="FF3300"/>
                </a:solidFill>
                <a:cs typeface="Times New Roman" panose="02020603050405020304" pitchFamily="18" charset="0"/>
              </a:rPr>
              <a:t>c.</a:t>
            </a:r>
            <a:r>
              <a:rPr lang="en-US" altLang="en-US" smtClean="0">
                <a:solidFill>
                  <a:schemeClr val="tx1"/>
                </a:solidFill>
                <a:cs typeface="Times New Roman" panose="02020603050405020304" pitchFamily="18" charset="0"/>
              </a:rPr>
              <a:t> </a:t>
            </a:r>
            <a:r>
              <a:rPr lang="en-US" altLang="en-US" u="sng" smtClean="0">
                <a:solidFill>
                  <a:schemeClr val="tx1"/>
                </a:solidFill>
                <a:cs typeface="Times New Roman" panose="02020603050405020304" pitchFamily="18" charset="0"/>
              </a:rPr>
              <a:t>Ben’s basis</a:t>
            </a:r>
            <a:r>
              <a:rPr lang="en-US" altLang="en-US" smtClean="0">
                <a:solidFill>
                  <a:schemeClr val="tx1"/>
                </a:solidFill>
                <a:cs typeface="Times New Roman" panose="02020603050405020304" pitchFamily="18" charset="0"/>
              </a:rPr>
              <a:t> at year end: $80,000 + (50% x $21,000) + (50% x $2,000) – (50% x $1,000) = $91,000</a:t>
            </a:r>
            <a:br>
              <a:rPr lang="en-US" altLang="en-US" smtClean="0">
                <a:solidFill>
                  <a:schemeClr val="tx1"/>
                </a:solidFill>
                <a:cs typeface="Times New Roman" panose="02020603050405020304" pitchFamily="18" charset="0"/>
              </a:rPr>
            </a:br>
            <a:r>
              <a:rPr lang="en-US" altLang="en-US" u="sng" smtClean="0">
                <a:solidFill>
                  <a:schemeClr val="tx1"/>
                </a:solidFill>
                <a:cs typeface="Times New Roman" panose="02020603050405020304" pitchFamily="18" charset="0"/>
              </a:rPr>
              <a:t>Ann’s basis</a:t>
            </a:r>
            <a:r>
              <a:rPr lang="en-US" altLang="en-US" smtClean="0">
                <a:solidFill>
                  <a:schemeClr val="tx1"/>
                </a:solidFill>
                <a:cs typeface="Times New Roman" panose="02020603050405020304" pitchFamily="18" charset="0"/>
              </a:rPr>
              <a:t> at year end: $60,000 + (50% x $21,000) + (50% x $2,000) – (50% x $1,000) = $71,000</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2290" name="Object 2"/>
          <p:cNvGraphicFramePr>
            <a:graphicFrameLocks noGrp="1" noChangeAspect="1"/>
          </p:cNvGraphicFramePr>
          <p:nvPr>
            <p:ph type="ctrTitle"/>
          </p:nvPr>
        </p:nvGraphicFramePr>
        <p:xfrm>
          <a:off x="228600" y="249238"/>
          <a:ext cx="8686800" cy="6240462"/>
        </p:xfrm>
        <a:graphic>
          <a:graphicData uri="http://schemas.openxmlformats.org/presentationml/2006/ole">
            <mc:AlternateContent xmlns:mc="http://schemas.openxmlformats.org/markup-compatibility/2006">
              <mc:Choice xmlns:v="urn:schemas-microsoft-com:vml" Requires="v">
                <p:oleObj spid="_x0000_s12294" name="Worksheet" r:id="rId4" imgW="2619451" imgH="2057400" progId="Excel.Sheet.8">
                  <p:embed/>
                </p:oleObj>
              </mc:Choice>
              <mc:Fallback>
                <p:oleObj name="Worksheet" r:id="rId4" imgW="2619451" imgH="20574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49238"/>
                        <a:ext cx="8686800" cy="6240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3314" name="Object 2"/>
          <p:cNvGraphicFramePr>
            <a:graphicFrameLocks noGrp="1" noChangeAspect="1"/>
          </p:cNvGraphicFramePr>
          <p:nvPr>
            <p:ph type="ctrTitle"/>
          </p:nvPr>
        </p:nvGraphicFramePr>
        <p:xfrm>
          <a:off x="228600" y="252413"/>
          <a:ext cx="8531225" cy="6376987"/>
        </p:xfrm>
        <a:graphic>
          <a:graphicData uri="http://schemas.openxmlformats.org/presentationml/2006/ole">
            <mc:AlternateContent xmlns:mc="http://schemas.openxmlformats.org/markup-compatibility/2006">
              <mc:Choice xmlns:v="urn:schemas-microsoft-com:vml" Requires="v">
                <p:oleObj spid="_x0000_s13318" name="Worksheet" r:id="rId4" imgW="2619451" imgH="2057400" progId="Excel.Sheet.8">
                  <p:embed/>
                </p:oleObj>
              </mc:Choice>
              <mc:Fallback>
                <p:oleObj name="Worksheet" r:id="rId4" imgW="2619451" imgH="20574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52413"/>
                        <a:ext cx="8531225" cy="637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8D9D38-26CC-4AAE-8457-0DA91C227437}" type="slidenum">
              <a:rPr lang="en-US" altLang="en-US">
                <a:solidFill>
                  <a:srgbClr val="CC3300"/>
                </a:solidFill>
              </a:rPr>
              <a:pPr eaLnBrk="1" hangingPunct="1"/>
              <a:t>33</a:t>
            </a:fld>
            <a:endParaRPr lang="en-US" altLang="en-US">
              <a:solidFill>
                <a:srgbClr val="CC3300"/>
              </a:solidFill>
            </a:endParaRPr>
          </a:p>
        </p:txBody>
      </p:sp>
      <p:sp>
        <p:nvSpPr>
          <p:cNvPr id="46083" name="Rectangle 3"/>
          <p:cNvSpPr>
            <a:spLocks noGrp="1" noChangeArrowheads="1"/>
          </p:cNvSpPr>
          <p:nvPr>
            <p:ph type="body" idx="1"/>
          </p:nvPr>
        </p:nvSpPr>
        <p:spPr>
          <a:xfrm>
            <a:off x="228600" y="228600"/>
            <a:ext cx="8610600" cy="5942013"/>
          </a:xfrm>
        </p:spPr>
        <p:txBody>
          <a:bodyPr/>
          <a:lstStyle/>
          <a:p>
            <a:pPr marL="0" indent="0" eaLnBrk="1" hangingPunct="1">
              <a:buFontTx/>
              <a:buNone/>
            </a:pPr>
            <a:r>
              <a:rPr lang="en-US" altLang="en-US" sz="3200" u="sng" smtClean="0">
                <a:solidFill>
                  <a:srgbClr val="FF3300"/>
                </a:solidFill>
              </a:rPr>
              <a:t>Andrew</a:t>
            </a:r>
            <a:r>
              <a:rPr lang="en-US" altLang="en-US" sz="3200" smtClean="0"/>
              <a:t> invested $10,000 for a 25% interest in XYZ Partnership on 12-31-10. </a:t>
            </a:r>
          </a:p>
          <a:p>
            <a:pPr marL="0" indent="0" eaLnBrk="1" hangingPunct="1">
              <a:buFontTx/>
              <a:buNone/>
            </a:pPr>
            <a:r>
              <a:rPr lang="en-US" altLang="en-US" sz="3200" smtClean="0"/>
              <a:t>In 2011, XYZ had taxable income of $20,000 and nontaxable income of $8,000. </a:t>
            </a:r>
          </a:p>
          <a:p>
            <a:pPr marL="0" indent="0" eaLnBrk="1" hangingPunct="1">
              <a:buFontTx/>
              <a:buNone/>
            </a:pPr>
            <a:r>
              <a:rPr lang="en-US" altLang="en-US" sz="3200" smtClean="0"/>
              <a:t>XYZ Partnership also made a cash distribution to Andrew of $12,000. Assuming no other transactions occurred, what is Andrew's basis in the partnership at the end of 2011?</a:t>
            </a:r>
          </a:p>
          <a:p>
            <a:pPr marL="0" indent="0" eaLnBrk="1" hangingPunct="1">
              <a:buFontTx/>
              <a:buNone/>
            </a:pPr>
            <a:r>
              <a:rPr lang="en-US" altLang="en-US" sz="3200" smtClean="0"/>
              <a:t>a. $-0             b. $5,000        </a:t>
            </a:r>
          </a:p>
          <a:p>
            <a:pPr marL="0" indent="0" eaLnBrk="1" hangingPunct="1">
              <a:buFontTx/>
              <a:buNone/>
            </a:pPr>
            <a:r>
              <a:rPr lang="en-US" altLang="en-US" sz="3200" smtClean="0"/>
              <a:t>c. $10,000     d. $17,000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4338" name="Object 2"/>
          <p:cNvGraphicFramePr>
            <a:graphicFrameLocks noGrp="1" noChangeAspect="1"/>
          </p:cNvGraphicFramePr>
          <p:nvPr>
            <p:ph type="ctrTitle"/>
          </p:nvPr>
        </p:nvGraphicFramePr>
        <p:xfrm>
          <a:off x="228600" y="250825"/>
          <a:ext cx="8763000" cy="6378575"/>
        </p:xfrm>
        <a:graphic>
          <a:graphicData uri="http://schemas.openxmlformats.org/presentationml/2006/ole">
            <mc:AlternateContent xmlns:mc="http://schemas.openxmlformats.org/markup-compatibility/2006">
              <mc:Choice xmlns:v="urn:schemas-microsoft-com:vml" Requires="v">
                <p:oleObj spid="_x0000_s14342" name="Worksheet" r:id="rId4" imgW="2619451" imgH="2066849" progId="Excel.Sheet.8">
                  <p:embed/>
                </p:oleObj>
              </mc:Choice>
              <mc:Fallback>
                <p:oleObj name="Worksheet" r:id="rId4" imgW="2619451" imgH="206684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50825"/>
                        <a:ext cx="8763000" cy="6378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5362" name="Object 2"/>
          <p:cNvGraphicFramePr>
            <a:graphicFrameLocks noGrp="1" noChangeAspect="1"/>
          </p:cNvGraphicFramePr>
          <p:nvPr>
            <p:ph type="ctrTitle"/>
          </p:nvPr>
        </p:nvGraphicFramePr>
        <p:xfrm>
          <a:off x="250825" y="250825"/>
          <a:ext cx="8612188" cy="6302375"/>
        </p:xfrm>
        <a:graphic>
          <a:graphicData uri="http://schemas.openxmlformats.org/presentationml/2006/ole">
            <mc:AlternateContent xmlns:mc="http://schemas.openxmlformats.org/markup-compatibility/2006">
              <mc:Choice xmlns:v="urn:schemas-microsoft-com:vml" Requires="v">
                <p:oleObj spid="_x0000_s15366" name="Worksheet" r:id="rId4" imgW="2619451" imgH="2066849" progId="Excel.Sheet.8">
                  <p:embed/>
                </p:oleObj>
              </mc:Choice>
              <mc:Fallback>
                <p:oleObj name="Worksheet" r:id="rId4" imgW="2619451" imgH="206684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250825"/>
                        <a:ext cx="8612188" cy="6302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DBC39D-35E8-46A5-A513-CCD30F01D9C7}" type="slidenum">
              <a:rPr lang="en-US" altLang="en-US">
                <a:solidFill>
                  <a:srgbClr val="CC3300"/>
                </a:solidFill>
              </a:rPr>
              <a:pPr eaLnBrk="1" hangingPunct="1"/>
              <a:t>36</a:t>
            </a:fld>
            <a:endParaRPr lang="en-US" altLang="en-US">
              <a:solidFill>
                <a:srgbClr val="CC3300"/>
              </a:solidFill>
            </a:endParaRPr>
          </a:p>
        </p:txBody>
      </p:sp>
      <p:sp>
        <p:nvSpPr>
          <p:cNvPr id="47107" name="Rectangle 2"/>
          <p:cNvSpPr>
            <a:spLocks noGrp="1" noChangeArrowheads="1"/>
          </p:cNvSpPr>
          <p:nvPr>
            <p:ph type="title"/>
          </p:nvPr>
        </p:nvSpPr>
        <p:spPr/>
        <p:txBody>
          <a:bodyPr/>
          <a:lstStyle/>
          <a:p>
            <a:pPr eaLnBrk="1" hangingPunct="1"/>
            <a:r>
              <a:rPr lang="en-US" altLang="en-US" smtClean="0"/>
              <a:t> </a:t>
            </a:r>
          </a:p>
        </p:txBody>
      </p:sp>
      <p:sp>
        <p:nvSpPr>
          <p:cNvPr id="47108" name="Rectangle 3"/>
          <p:cNvSpPr>
            <a:spLocks noGrp="1" noChangeArrowheads="1"/>
          </p:cNvSpPr>
          <p:nvPr>
            <p:ph type="body" sz="half" idx="1"/>
          </p:nvPr>
        </p:nvSpPr>
        <p:spPr>
          <a:xfrm>
            <a:off x="228600" y="152400"/>
            <a:ext cx="8763000" cy="6477000"/>
          </a:xfrm>
          <a:noFill/>
        </p:spPr>
        <p:txBody>
          <a:bodyPr/>
          <a:lstStyle/>
          <a:p>
            <a:pPr marL="0" indent="0" eaLnBrk="1" hangingPunct="1">
              <a:buFontTx/>
              <a:buNone/>
            </a:pPr>
            <a:r>
              <a:rPr lang="en-US" altLang="en-US" sz="3200" u="sng" smtClean="0"/>
              <a:t>Taxation of Partnership Income</a:t>
            </a:r>
          </a:p>
          <a:p>
            <a:pPr marL="0" indent="0" eaLnBrk="1" hangingPunct="1">
              <a:buFontTx/>
              <a:buNone/>
            </a:pPr>
            <a:r>
              <a:rPr lang="en-US" altLang="en-US" sz="3200" u="sng" smtClean="0"/>
              <a:t>C. Partnership Distributions.</a:t>
            </a:r>
            <a:r>
              <a:rPr lang="en-US" altLang="en-US" sz="3200" smtClean="0"/>
              <a:t>  Distributions are generally tax-free to partners because they already have paid taxes on the earnings of the partnership.  </a:t>
            </a:r>
            <a:br>
              <a:rPr lang="en-US" altLang="en-US" sz="3200" smtClean="0"/>
            </a:br>
            <a:r>
              <a:rPr lang="en-US" altLang="en-US" sz="3200" smtClean="0"/>
              <a:t>Distributions reduce the partner's basis in his partnership interest.  If the distribution exceeds basis, it generally will be taxed as capital gain.  </a:t>
            </a:r>
            <a:br>
              <a:rPr lang="en-US" altLang="en-US" sz="3200" smtClean="0"/>
            </a:br>
            <a:r>
              <a:rPr lang="en-US" altLang="en-US" sz="3200" smtClean="0"/>
              <a:t>A loss is recognized when the partner receives only cash, inventory, and unrealized receivables in complete liquidation of their partnership interest.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723533-614D-408C-A3C1-2D6A055D6309}" type="slidenum">
              <a:rPr lang="en-US" altLang="en-US">
                <a:solidFill>
                  <a:srgbClr val="CC3300"/>
                </a:solidFill>
              </a:rPr>
              <a:pPr eaLnBrk="1" hangingPunct="1"/>
              <a:t>37</a:t>
            </a:fld>
            <a:endParaRPr lang="en-US" altLang="en-US">
              <a:solidFill>
                <a:srgbClr val="CC3300"/>
              </a:solidFill>
            </a:endParaRPr>
          </a:p>
        </p:txBody>
      </p:sp>
      <p:sp>
        <p:nvSpPr>
          <p:cNvPr id="48131" name="Rectangle 2"/>
          <p:cNvSpPr>
            <a:spLocks noGrp="1" noChangeArrowheads="1"/>
          </p:cNvSpPr>
          <p:nvPr>
            <p:ph type="title"/>
          </p:nvPr>
        </p:nvSpPr>
        <p:spPr/>
        <p:txBody>
          <a:bodyPr/>
          <a:lstStyle/>
          <a:p>
            <a:pPr eaLnBrk="1" hangingPunct="1"/>
            <a:r>
              <a:rPr lang="en-US" altLang="en-US" smtClean="0"/>
              <a:t> </a:t>
            </a:r>
          </a:p>
        </p:txBody>
      </p:sp>
      <p:sp>
        <p:nvSpPr>
          <p:cNvPr id="48132" name="Rectangle 3"/>
          <p:cNvSpPr>
            <a:spLocks noGrp="1" noChangeArrowheads="1"/>
          </p:cNvSpPr>
          <p:nvPr>
            <p:ph type="body" sz="half" idx="1"/>
          </p:nvPr>
        </p:nvSpPr>
        <p:spPr>
          <a:xfrm>
            <a:off x="152400" y="228600"/>
            <a:ext cx="8763000" cy="6172200"/>
          </a:xfrm>
          <a:noFill/>
        </p:spPr>
        <p:txBody>
          <a:bodyPr/>
          <a:lstStyle/>
          <a:p>
            <a:pPr marL="0" indent="0" eaLnBrk="1" hangingPunct="1">
              <a:buFontTx/>
              <a:buNone/>
            </a:pPr>
            <a:r>
              <a:rPr lang="en-US" altLang="en-US" sz="2800" u="sng" smtClean="0">
                <a:solidFill>
                  <a:srgbClr val="FF0000"/>
                </a:solidFill>
              </a:rPr>
              <a:t>Partnership Reporting of Income</a:t>
            </a:r>
          </a:p>
          <a:p>
            <a:pPr marL="0" indent="0" eaLnBrk="1" hangingPunct="1">
              <a:lnSpc>
                <a:spcPct val="110000"/>
              </a:lnSpc>
              <a:buFontTx/>
              <a:buNone/>
            </a:pPr>
            <a:r>
              <a:rPr lang="en-US" altLang="en-US" sz="2800" u="sng" smtClean="0">
                <a:solidFill>
                  <a:srgbClr val="FF0000"/>
                </a:solidFill>
              </a:rPr>
              <a:t>A. Partnership Taxable Income</a:t>
            </a:r>
            <a:r>
              <a:rPr lang="en-US" altLang="en-US" sz="2400" u="sng" smtClean="0">
                <a:solidFill>
                  <a:srgbClr val="FF0000"/>
                </a:solidFill>
              </a:rPr>
              <a:t>.</a:t>
            </a:r>
            <a:r>
              <a:rPr lang="en-US" altLang="en-US" sz="2400" smtClean="0">
                <a:solidFill>
                  <a:srgbClr val="FF0000"/>
                </a:solidFill>
              </a:rPr>
              <a:t> </a:t>
            </a:r>
          </a:p>
          <a:p>
            <a:pPr marL="0" indent="0" eaLnBrk="1" hangingPunct="1">
              <a:lnSpc>
                <a:spcPct val="110000"/>
              </a:lnSpc>
              <a:buFontTx/>
              <a:buNone/>
            </a:pPr>
            <a:r>
              <a:rPr lang="en-US" altLang="en-US" sz="2800" smtClean="0"/>
              <a:t>Ptshp taxable income is calculated like taxable income of individuals with a few differences.  </a:t>
            </a:r>
          </a:p>
          <a:p>
            <a:pPr marL="0" indent="0" eaLnBrk="1" hangingPunct="1">
              <a:lnSpc>
                <a:spcPct val="110000"/>
              </a:lnSpc>
              <a:buFontTx/>
              <a:buNone/>
            </a:pPr>
            <a:r>
              <a:rPr lang="en-US" altLang="en-US" sz="2800" smtClean="0"/>
              <a:t>Taxable income is divided into separately stated items and ordinary income or loss.  </a:t>
            </a:r>
            <a:br>
              <a:rPr lang="en-US" altLang="en-US" sz="2800" smtClean="0"/>
            </a:br>
            <a:r>
              <a:rPr lang="en-US" altLang="en-US" sz="2800" smtClean="0"/>
              <a:t>Certain deductions are not allowed to partnerships.  </a:t>
            </a:r>
          </a:p>
          <a:p>
            <a:pPr marL="0" indent="0" eaLnBrk="1" hangingPunct="1">
              <a:lnSpc>
                <a:spcPct val="110000"/>
              </a:lnSpc>
              <a:buFontTx/>
              <a:buNone/>
            </a:pPr>
            <a:r>
              <a:rPr lang="en-US" altLang="en-US" sz="2800" smtClean="0"/>
              <a:t>These include income taxes paid or accrued to a foreign country or U.S. possession, charitable contributions, oil and gas depletion, and net operating loss (NOL) carrybacks or carryovers.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F906B2-1DC8-45BF-9E10-968042A3264D}" type="slidenum">
              <a:rPr lang="en-US" altLang="en-US">
                <a:solidFill>
                  <a:srgbClr val="CC3300"/>
                </a:solidFill>
              </a:rPr>
              <a:pPr eaLnBrk="1" hangingPunct="1"/>
              <a:t>38</a:t>
            </a:fld>
            <a:endParaRPr lang="en-US" altLang="en-US">
              <a:solidFill>
                <a:srgbClr val="CC3300"/>
              </a:solidFill>
            </a:endParaRPr>
          </a:p>
        </p:txBody>
      </p:sp>
      <p:sp>
        <p:nvSpPr>
          <p:cNvPr id="49155" name="Rectangle 2"/>
          <p:cNvSpPr>
            <a:spLocks noGrp="1" noChangeArrowheads="1"/>
          </p:cNvSpPr>
          <p:nvPr>
            <p:ph type="title"/>
          </p:nvPr>
        </p:nvSpPr>
        <p:spPr/>
        <p:txBody>
          <a:bodyPr/>
          <a:lstStyle/>
          <a:p>
            <a:pPr eaLnBrk="1" hangingPunct="1"/>
            <a:r>
              <a:rPr lang="en-US" altLang="en-US" smtClean="0"/>
              <a:t> </a:t>
            </a:r>
          </a:p>
        </p:txBody>
      </p:sp>
      <p:sp>
        <p:nvSpPr>
          <p:cNvPr id="49156" name="Rectangle 3"/>
          <p:cNvSpPr>
            <a:spLocks noGrp="1" noChangeArrowheads="1"/>
          </p:cNvSpPr>
          <p:nvPr>
            <p:ph type="body" sz="half" idx="1"/>
          </p:nvPr>
        </p:nvSpPr>
        <p:spPr>
          <a:xfrm>
            <a:off x="228600" y="228600"/>
            <a:ext cx="8610600" cy="6019800"/>
          </a:xfrm>
          <a:noFill/>
        </p:spPr>
        <p:txBody>
          <a:bodyPr/>
          <a:lstStyle/>
          <a:p>
            <a:pPr marL="0" indent="0" eaLnBrk="1" hangingPunct="1">
              <a:buFontTx/>
              <a:buNone/>
            </a:pPr>
            <a:r>
              <a:rPr lang="en-US" altLang="en-US" sz="3200" u="sng" smtClean="0">
                <a:solidFill>
                  <a:srgbClr val="CC0000"/>
                </a:solidFill>
              </a:rPr>
              <a:t>Partnership Reporting of Income</a:t>
            </a:r>
          </a:p>
          <a:p>
            <a:pPr marL="0" indent="0" eaLnBrk="1" hangingPunct="1">
              <a:buFontTx/>
              <a:buNone/>
            </a:pPr>
            <a:r>
              <a:rPr lang="en-US" altLang="en-US" sz="3200" u="sng" smtClean="0">
                <a:solidFill>
                  <a:srgbClr val="CC0000"/>
                </a:solidFill>
              </a:rPr>
              <a:t>B. Separately Stated Items.</a:t>
            </a:r>
            <a:r>
              <a:rPr lang="en-US" altLang="en-US" sz="3200" smtClean="0"/>
              <a:t>  </a:t>
            </a:r>
          </a:p>
          <a:p>
            <a:pPr marL="0" indent="0" eaLnBrk="1" hangingPunct="1">
              <a:buFontTx/>
              <a:buNone/>
            </a:pPr>
            <a:r>
              <a:rPr lang="en-US" altLang="en-US" sz="3200" smtClean="0"/>
              <a:t>A list of the items that must be separately stated is found on </a:t>
            </a:r>
            <a:r>
              <a:rPr lang="en-US" altLang="en-US" sz="3200" u="sng" smtClean="0"/>
              <a:t>page 10-21</a:t>
            </a:r>
            <a:r>
              <a:rPr lang="en-US" altLang="en-US" sz="3200" smtClean="0"/>
              <a:t>.  </a:t>
            </a:r>
          </a:p>
          <a:p>
            <a:pPr marL="0" indent="0" eaLnBrk="1" hangingPunct="1">
              <a:buFontTx/>
              <a:buNone/>
            </a:pPr>
            <a:r>
              <a:rPr lang="en-US" altLang="en-US" sz="3200" smtClean="0"/>
              <a:t>As a general rule, an item must be separately stated if the income tax liability of any partner that would result from treating the item separately is different from the liability that would result if that item is included with partnership ordinary income.  See quote from regs on webpage.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878C6B-4102-4DA5-838F-1AEDD9591BBA}" type="slidenum">
              <a:rPr lang="en-US" altLang="en-US">
                <a:solidFill>
                  <a:srgbClr val="CC3300"/>
                </a:solidFill>
              </a:rPr>
              <a:pPr eaLnBrk="1" hangingPunct="1"/>
              <a:t>39</a:t>
            </a:fld>
            <a:endParaRPr lang="en-US" altLang="en-US">
              <a:solidFill>
                <a:srgbClr val="CC3300"/>
              </a:solidFill>
            </a:endParaRPr>
          </a:p>
        </p:txBody>
      </p:sp>
      <p:sp>
        <p:nvSpPr>
          <p:cNvPr id="50179" name="Rectangle 2"/>
          <p:cNvSpPr>
            <a:spLocks noGrp="1" noChangeArrowheads="1"/>
          </p:cNvSpPr>
          <p:nvPr>
            <p:ph type="title"/>
          </p:nvPr>
        </p:nvSpPr>
        <p:spPr/>
        <p:txBody>
          <a:bodyPr/>
          <a:lstStyle/>
          <a:p>
            <a:pPr eaLnBrk="1" hangingPunct="1"/>
            <a:r>
              <a:rPr lang="en-US" altLang="en-US" smtClean="0"/>
              <a:t> </a:t>
            </a:r>
          </a:p>
        </p:txBody>
      </p:sp>
      <p:sp>
        <p:nvSpPr>
          <p:cNvPr id="50180" name="Rectangle 3"/>
          <p:cNvSpPr>
            <a:spLocks noGrp="1" noChangeArrowheads="1"/>
          </p:cNvSpPr>
          <p:nvPr>
            <p:ph type="body" sz="half" idx="1"/>
          </p:nvPr>
        </p:nvSpPr>
        <p:spPr>
          <a:xfrm>
            <a:off x="228600" y="152400"/>
            <a:ext cx="8763000" cy="6096000"/>
          </a:xfrm>
          <a:noFill/>
        </p:spPr>
        <p:txBody>
          <a:bodyPr/>
          <a:lstStyle/>
          <a:p>
            <a:pPr marL="0" indent="0" eaLnBrk="1" hangingPunct="1">
              <a:buFontTx/>
              <a:buNone/>
            </a:pPr>
            <a:r>
              <a:rPr lang="en-US" altLang="en-US" sz="4000" u="sng" smtClean="0">
                <a:solidFill>
                  <a:srgbClr val="FF0000"/>
                </a:solidFill>
              </a:rPr>
              <a:t>Reporting Partnership Income</a:t>
            </a:r>
          </a:p>
          <a:p>
            <a:pPr marL="0" indent="0" eaLnBrk="1" hangingPunct="1">
              <a:buFontTx/>
              <a:buNone/>
            </a:pPr>
            <a:r>
              <a:rPr lang="en-US" altLang="en-US" sz="4000" u="sng" smtClean="0">
                <a:solidFill>
                  <a:srgbClr val="FF0000"/>
                </a:solidFill>
              </a:rPr>
              <a:t>C. Partnership Ordinary Income</a:t>
            </a:r>
            <a:r>
              <a:rPr lang="en-US" altLang="en-US" sz="4000" u="sng" smtClean="0"/>
              <a:t>.</a:t>
            </a:r>
            <a:r>
              <a:rPr lang="en-US" altLang="en-US" sz="4000" smtClean="0"/>
              <a:t>  All items that are not separately stated are combined into a single amount called partnership ordinary income or loss.  </a:t>
            </a:r>
          </a:p>
          <a:p>
            <a:pPr marL="0" indent="0" eaLnBrk="1" hangingPunct="1">
              <a:buFontTx/>
              <a:buNone/>
            </a:pPr>
            <a:r>
              <a:rPr lang="en-US" altLang="en-US" sz="4000" smtClean="0"/>
              <a:t>Each individual partner's share of ordinary income or loss is reported on Schedule E of Form 1040.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 </a:t>
            </a:r>
          </a:p>
        </p:txBody>
      </p:sp>
      <p:sp>
        <p:nvSpPr>
          <p:cNvPr id="29699" name="Rectangle 3"/>
          <p:cNvSpPr>
            <a:spLocks noGrp="1" noChangeArrowheads="1"/>
          </p:cNvSpPr>
          <p:nvPr>
            <p:ph type="body" sz="half" idx="1"/>
          </p:nvPr>
        </p:nvSpPr>
        <p:spPr>
          <a:xfrm>
            <a:off x="152400" y="152400"/>
            <a:ext cx="8839200" cy="6553200"/>
          </a:xfrm>
          <a:noFill/>
          <a:ln w="254000">
            <a:solidFill>
              <a:srgbClr val="0000FF"/>
            </a:solidFill>
            <a:miter lim="800000"/>
            <a:headEnd/>
            <a:tailEnd/>
          </a:ln>
        </p:spPr>
        <p:txBody>
          <a:bodyPr/>
          <a:lstStyle/>
          <a:p>
            <a:pPr marL="969963" indent="-857250" eaLnBrk="1" hangingPunct="1">
              <a:lnSpc>
                <a:spcPct val="95000"/>
              </a:lnSpc>
              <a:spcBef>
                <a:spcPct val="15000"/>
              </a:spcBef>
              <a:buFontTx/>
              <a:buNone/>
            </a:pPr>
            <a:endParaRPr lang="en-US" altLang="en-US" sz="2000" smtClean="0"/>
          </a:p>
          <a:p>
            <a:pPr marL="969963" indent="-857250" eaLnBrk="1" hangingPunct="1">
              <a:lnSpc>
                <a:spcPct val="95000"/>
              </a:lnSpc>
              <a:spcBef>
                <a:spcPct val="15000"/>
              </a:spcBef>
              <a:buFontTx/>
              <a:buNone/>
            </a:pPr>
            <a:r>
              <a:rPr lang="en-US" altLang="en-US" smtClean="0"/>
              <a:t>10.	Explain the requirements for </a:t>
            </a:r>
            <a:br>
              <a:rPr lang="en-US" altLang="en-US" smtClean="0"/>
            </a:br>
            <a:r>
              <a:rPr lang="en-US" altLang="en-US" smtClean="0"/>
              <a:t>the holder of a partnership </a:t>
            </a:r>
            <a:br>
              <a:rPr lang="en-US" altLang="en-US" smtClean="0"/>
            </a:br>
            <a:r>
              <a:rPr lang="en-US" altLang="en-US" smtClean="0"/>
              <a:t>interest to be recognized as a partner in a family partnership.</a:t>
            </a:r>
          </a:p>
          <a:p>
            <a:pPr marL="969963" indent="-857250" eaLnBrk="1" hangingPunct="1">
              <a:lnSpc>
                <a:spcPct val="95000"/>
              </a:lnSpc>
              <a:spcBef>
                <a:spcPct val="15000"/>
              </a:spcBef>
              <a:buFontTx/>
              <a:buNone/>
            </a:pPr>
            <a:r>
              <a:rPr lang="en-US" altLang="en-US" smtClean="0"/>
              <a:t>11.	Determine the allocation of partnership income between a donor and a donee of a </a:t>
            </a:r>
            <a:br>
              <a:rPr lang="en-US" altLang="en-US" smtClean="0"/>
            </a:br>
            <a:r>
              <a:rPr lang="en-US" altLang="en-US" smtClean="0"/>
              <a:t>partnership interest. </a:t>
            </a:r>
          </a:p>
          <a:p>
            <a:pPr marL="969963" indent="-857250" eaLnBrk="1" hangingPunct="1">
              <a:lnSpc>
                <a:spcPct val="95000"/>
              </a:lnSpc>
              <a:spcBef>
                <a:spcPct val="15000"/>
              </a:spcBef>
              <a:buFontTx/>
              <a:buNone/>
            </a:pPr>
            <a:r>
              <a:rPr lang="en-US" altLang="en-US" smtClean="0"/>
              <a:t>12.	Determine the requirements for filing a partnership tax return.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mtClean="0"/>
              <a:t> </a:t>
            </a:r>
          </a:p>
        </p:txBody>
      </p:sp>
      <p:sp>
        <p:nvSpPr>
          <p:cNvPr id="51203" name="Rectangle 3"/>
          <p:cNvSpPr>
            <a:spLocks noGrp="1" noChangeArrowheads="1"/>
          </p:cNvSpPr>
          <p:nvPr>
            <p:ph type="body" sz="half" idx="1"/>
          </p:nvPr>
        </p:nvSpPr>
        <p:spPr>
          <a:xfrm>
            <a:off x="228600" y="228600"/>
            <a:ext cx="8686800" cy="6477000"/>
          </a:xfrm>
          <a:noFill/>
        </p:spPr>
        <p:txBody>
          <a:bodyPr/>
          <a:lstStyle/>
          <a:p>
            <a:pPr marL="0" indent="0" eaLnBrk="1" hangingPunct="1">
              <a:lnSpc>
                <a:spcPct val="90000"/>
              </a:lnSpc>
              <a:buFontTx/>
              <a:buNone/>
            </a:pPr>
            <a:r>
              <a:rPr lang="en-US" altLang="en-US" sz="2800" u="sng" smtClean="0">
                <a:solidFill>
                  <a:srgbClr val="FF0000"/>
                </a:solidFill>
              </a:rPr>
              <a:t>Partnership Reporting of Income</a:t>
            </a:r>
          </a:p>
          <a:p>
            <a:pPr marL="0" indent="0" eaLnBrk="1" hangingPunct="1">
              <a:lnSpc>
                <a:spcPct val="90000"/>
              </a:lnSpc>
              <a:buFontTx/>
              <a:buNone/>
            </a:pPr>
            <a:r>
              <a:rPr lang="en-US" altLang="en-US" sz="2800" u="sng" smtClean="0">
                <a:solidFill>
                  <a:srgbClr val="FF0000"/>
                </a:solidFill>
              </a:rPr>
              <a:t>D. U.S. Production Activities Deduction.</a:t>
            </a:r>
            <a:r>
              <a:rPr lang="en-US" altLang="en-US" sz="2800" smtClean="0">
                <a:solidFill>
                  <a:srgbClr val="FF0000"/>
                </a:solidFill>
              </a:rPr>
              <a:t>  </a:t>
            </a:r>
            <a:r>
              <a:rPr lang="en-US" altLang="en-US" sz="2800" smtClean="0"/>
              <a:t>For tax years after 2004, the 2004 Jobs Act added a new deduction for partnerships.  In the case of a partnership, the deduction applies at the partner level, so the partnership must report each partner’s share of qualified production activities income on the partner’s Schedule K-1.  </a:t>
            </a:r>
          </a:p>
          <a:p>
            <a:pPr marL="0" indent="0" eaLnBrk="1" hangingPunct="1">
              <a:lnSpc>
                <a:spcPct val="90000"/>
              </a:lnSpc>
              <a:buFontTx/>
              <a:buNone/>
            </a:pPr>
            <a:r>
              <a:rPr lang="en-US" altLang="en-US" sz="2800" smtClean="0"/>
              <a:t>For the 50% salary limitation, each partner is allocated a share of the partnership’s W-2 wages equal to the lesser of (1) the partner’s allocable share of such wages or (2) 9% of the qualified production activities income allocated to the partner.</a:t>
            </a:r>
          </a:p>
          <a:p>
            <a:pPr marL="0" indent="0" eaLnBrk="1" hangingPunct="1">
              <a:lnSpc>
                <a:spcPct val="90000"/>
              </a:lnSpc>
              <a:buFontTx/>
              <a:buNone/>
            </a:pPr>
            <a:r>
              <a:rPr lang="en-US" altLang="en-US" sz="2800" smtClean="0"/>
              <a:t>Sch. K a&amp; Sch. K-1s of a partnership tax return are reproduced in Appendix B.</a:t>
            </a:r>
            <a:r>
              <a:rPr lang="en-US" altLang="en-US" sz="2400" smtClean="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mtClean="0"/>
              <a:t> </a:t>
            </a:r>
          </a:p>
        </p:txBody>
      </p:sp>
      <p:sp>
        <p:nvSpPr>
          <p:cNvPr id="52227" name="Rectangle 3"/>
          <p:cNvSpPr>
            <a:spLocks noGrp="1" noChangeArrowheads="1"/>
          </p:cNvSpPr>
          <p:nvPr>
            <p:ph type="body" sz="half" idx="1"/>
          </p:nvPr>
        </p:nvSpPr>
        <p:spPr>
          <a:xfrm>
            <a:off x="304800" y="228600"/>
            <a:ext cx="8610600" cy="6324600"/>
          </a:xfrm>
          <a:noFill/>
        </p:spPr>
        <p:txBody>
          <a:bodyPr/>
          <a:lstStyle/>
          <a:p>
            <a:pPr marL="0" indent="0" eaLnBrk="1" hangingPunct="1">
              <a:buFontTx/>
              <a:buNone/>
            </a:pPr>
            <a:r>
              <a:rPr lang="en-US" altLang="en-US" sz="4000" u="sng" smtClean="0">
                <a:solidFill>
                  <a:srgbClr val="0070C0"/>
                </a:solidFill>
              </a:rPr>
              <a:t>Partner</a:t>
            </a:r>
            <a:r>
              <a:rPr lang="en-US" altLang="en-US" sz="3200" u="sng" smtClean="0">
                <a:solidFill>
                  <a:srgbClr val="FF0000"/>
                </a:solidFill>
              </a:rPr>
              <a:t> Reporting of Income</a:t>
            </a:r>
          </a:p>
          <a:p>
            <a:pPr marL="0" indent="0" eaLnBrk="1" hangingPunct="1">
              <a:buFontTx/>
              <a:buNone/>
            </a:pPr>
            <a:r>
              <a:rPr lang="en-US" altLang="en-US" sz="3200" u="sng" smtClean="0">
                <a:solidFill>
                  <a:srgbClr val="FF0000"/>
                </a:solidFill>
              </a:rPr>
              <a:t>A. Partner's Distributive Share.</a:t>
            </a:r>
            <a:r>
              <a:rPr lang="en-US" altLang="en-US" sz="3200" smtClean="0">
                <a:solidFill>
                  <a:srgbClr val="FF0000"/>
                </a:solidFill>
              </a:rPr>
              <a:t>  </a:t>
            </a:r>
            <a:r>
              <a:rPr lang="en-US" altLang="en-US" sz="3200" smtClean="0"/>
              <a:t/>
            </a:r>
            <a:br>
              <a:rPr lang="en-US" altLang="en-US" sz="3200" smtClean="0"/>
            </a:br>
            <a:r>
              <a:rPr lang="en-US" altLang="en-US" sz="3200" smtClean="0"/>
              <a:t>A partner pays taxes on his distributive share of Ptshp ordinary income or ordinary loss and the separately stated income, gain, loss, deduction or credit items.  </a:t>
            </a:r>
          </a:p>
          <a:p>
            <a:pPr marL="0" indent="0" eaLnBrk="1" hangingPunct="1">
              <a:buFontTx/>
              <a:buNone/>
            </a:pPr>
            <a:r>
              <a:rPr lang="en-US" altLang="en-US" sz="3200" u="sng" smtClean="0">
                <a:solidFill>
                  <a:srgbClr val="CC0000"/>
                </a:solidFill>
              </a:rPr>
              <a:t>Distributive share</a:t>
            </a:r>
            <a:r>
              <a:rPr lang="en-US" altLang="en-US" sz="3200" smtClean="0"/>
              <a:t> is normally determined by the terms of the </a:t>
            </a:r>
            <a:r>
              <a:rPr lang="en-US" altLang="en-US" sz="3200" u="sng" smtClean="0">
                <a:solidFill>
                  <a:srgbClr val="CC0000"/>
                </a:solidFill>
              </a:rPr>
              <a:t>Ptshp agreement</a:t>
            </a:r>
            <a:r>
              <a:rPr lang="en-US" altLang="en-US" sz="3200" smtClean="0"/>
              <a:t> or, if Ptshp</a:t>
            </a:r>
            <a:r>
              <a:rPr lang="en-US" altLang="en-US" smtClean="0"/>
              <a:t> </a:t>
            </a:r>
            <a:r>
              <a:rPr lang="en-US" altLang="en-US" sz="3200" smtClean="0"/>
              <a:t>agreement is </a:t>
            </a:r>
            <a:r>
              <a:rPr lang="en-US" altLang="en-US" sz="3200" u="sng" smtClean="0">
                <a:solidFill>
                  <a:srgbClr val="CC0000"/>
                </a:solidFill>
              </a:rPr>
              <a:t>silent</a:t>
            </a:r>
            <a:r>
              <a:rPr lang="en-US" altLang="en-US" sz="3200" smtClean="0"/>
              <a:t>, by the partner's overall interest in the Ptshp as determined by taking into account all facts and circumstances.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en-US" smtClean="0"/>
              <a:t> </a:t>
            </a:r>
          </a:p>
        </p:txBody>
      </p:sp>
      <p:sp>
        <p:nvSpPr>
          <p:cNvPr id="53251" name="Rectangle 3"/>
          <p:cNvSpPr>
            <a:spLocks noGrp="1" noChangeArrowheads="1"/>
          </p:cNvSpPr>
          <p:nvPr>
            <p:ph type="body" sz="half" idx="1"/>
          </p:nvPr>
        </p:nvSpPr>
        <p:spPr>
          <a:xfrm>
            <a:off x="304800" y="228600"/>
            <a:ext cx="8534400" cy="6324600"/>
          </a:xfrm>
          <a:noFill/>
        </p:spPr>
        <p:txBody>
          <a:bodyPr/>
          <a:lstStyle/>
          <a:p>
            <a:pPr marL="0" indent="0" eaLnBrk="1" hangingPunct="1">
              <a:buFontTx/>
              <a:buNone/>
            </a:pPr>
            <a:r>
              <a:rPr lang="en-US" altLang="en-US" sz="2800" u="sng" smtClean="0">
                <a:solidFill>
                  <a:srgbClr val="FF0000"/>
                </a:solidFill>
              </a:rPr>
              <a:t>Partner Reporting of Income</a:t>
            </a:r>
          </a:p>
          <a:p>
            <a:pPr marL="0" indent="0" eaLnBrk="1" hangingPunct="1">
              <a:buFontTx/>
              <a:buNone/>
            </a:pPr>
            <a:r>
              <a:rPr lang="en-US" altLang="en-US" sz="2800" u="sng" smtClean="0">
                <a:solidFill>
                  <a:srgbClr val="FF0000"/>
                </a:solidFill>
              </a:rPr>
              <a:t>A. Partner's Distributive Share.</a:t>
            </a:r>
            <a:r>
              <a:rPr lang="en-US" altLang="en-US" sz="2800" smtClean="0">
                <a:solidFill>
                  <a:srgbClr val="FF0000"/>
                </a:solidFill>
              </a:rPr>
              <a:t>  </a:t>
            </a:r>
          </a:p>
          <a:p>
            <a:pPr marL="0" indent="0" eaLnBrk="1" hangingPunct="1">
              <a:buFontTx/>
              <a:buNone/>
            </a:pPr>
            <a:r>
              <a:rPr lang="en-US" altLang="en-US" sz="2800" u="sng" smtClean="0"/>
              <a:t>1. Partnership Agreement.</a:t>
            </a:r>
            <a:r>
              <a:rPr lang="en-US" altLang="en-US" sz="2800" smtClean="0"/>
              <a:t>  Ptshp</a:t>
            </a:r>
            <a:r>
              <a:rPr lang="en-US" altLang="en-US" sz="3200" smtClean="0"/>
              <a:t> </a:t>
            </a:r>
            <a:r>
              <a:rPr lang="en-US" altLang="en-US" sz="2800" smtClean="0"/>
              <a:t>agreement may describe a partner's distributive share by indicating the partner's profits and loss interest, or it may indicate separate profits and loss interests.  If only one interest percentage is stated, it is used to allocate both profit and loss.  </a:t>
            </a:r>
            <a:r>
              <a:rPr lang="en-US" altLang="en-US" sz="2800" u="sng" smtClean="0"/>
              <a:t>2. Varying Interest Rule.</a:t>
            </a:r>
            <a:r>
              <a:rPr lang="en-US" altLang="en-US" sz="2800" smtClean="0"/>
              <a:t>  If a partner's ownership interest changes during the partnership tax year, the income or loss allocation takes into account the varying interest.  Income is generally allocated under this rule on a pro rata basis.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E1CCA9-EB0D-4C15-BBAC-0338CFD62546}" type="slidenum">
              <a:rPr lang="en-US" altLang="en-US">
                <a:solidFill>
                  <a:srgbClr val="CC3300"/>
                </a:solidFill>
              </a:rPr>
              <a:pPr eaLnBrk="1" hangingPunct="1"/>
              <a:t>43</a:t>
            </a:fld>
            <a:endParaRPr lang="en-US" altLang="en-US">
              <a:solidFill>
                <a:srgbClr val="CC3300"/>
              </a:solidFill>
            </a:endParaRPr>
          </a:p>
        </p:txBody>
      </p:sp>
      <p:sp>
        <p:nvSpPr>
          <p:cNvPr id="54275" name="Rectangle 2"/>
          <p:cNvSpPr>
            <a:spLocks noGrp="1" noChangeArrowheads="1"/>
          </p:cNvSpPr>
          <p:nvPr>
            <p:ph type="title"/>
          </p:nvPr>
        </p:nvSpPr>
        <p:spPr/>
        <p:txBody>
          <a:bodyPr/>
          <a:lstStyle/>
          <a:p>
            <a:pPr eaLnBrk="1" hangingPunct="1"/>
            <a:r>
              <a:rPr lang="en-US" altLang="en-US" smtClean="0"/>
              <a:t> </a:t>
            </a:r>
          </a:p>
        </p:txBody>
      </p:sp>
      <p:sp>
        <p:nvSpPr>
          <p:cNvPr id="54276" name="Rectangle 3"/>
          <p:cNvSpPr>
            <a:spLocks noGrp="1" noChangeArrowheads="1"/>
          </p:cNvSpPr>
          <p:nvPr>
            <p:ph type="body" sz="half" idx="1"/>
          </p:nvPr>
        </p:nvSpPr>
        <p:spPr>
          <a:xfrm>
            <a:off x="304800" y="381000"/>
            <a:ext cx="8534400" cy="5867400"/>
          </a:xfrm>
          <a:noFill/>
        </p:spPr>
        <p:txBody>
          <a:bodyPr/>
          <a:lstStyle/>
          <a:p>
            <a:pPr marL="0" indent="0" eaLnBrk="1" hangingPunct="1">
              <a:buFontTx/>
              <a:buNone/>
            </a:pPr>
            <a:r>
              <a:rPr lang="en-US" altLang="en-US" sz="2800" u="sng" smtClean="0">
                <a:solidFill>
                  <a:srgbClr val="CC0000"/>
                </a:solidFill>
              </a:rPr>
              <a:t>B. Special Allocations.</a:t>
            </a:r>
          </a:p>
          <a:p>
            <a:pPr marL="0" indent="0" eaLnBrk="1" hangingPunct="1">
              <a:buFontTx/>
              <a:buNone/>
            </a:pPr>
            <a:r>
              <a:rPr lang="en-US" altLang="en-US" sz="2800" u="sng" smtClean="0">
                <a:solidFill>
                  <a:srgbClr val="CC0000"/>
                </a:solidFill>
              </a:rPr>
              <a:t>1. Allocations Related to Contributed Property.</a:t>
            </a:r>
            <a:r>
              <a:rPr lang="en-US" altLang="en-US" sz="2800" smtClean="0"/>
              <a:t>  When property is contributed to a partnership, it takes a substituted basis that references the contributing partner's basis.  </a:t>
            </a:r>
            <a:r>
              <a:rPr lang="en-US" altLang="en-US" sz="2800" u="sng" smtClean="0">
                <a:solidFill>
                  <a:srgbClr val="CC0000"/>
                </a:solidFill>
              </a:rPr>
              <a:t>Pre-contribution gains</a:t>
            </a:r>
            <a:r>
              <a:rPr lang="en-US" altLang="en-US" sz="2800" u="sng" smtClean="0"/>
              <a:t> or losses</a:t>
            </a:r>
            <a:r>
              <a:rPr lang="en-US" altLang="en-US" sz="2800" smtClean="0"/>
              <a:t> are allocated to the contributing partner for any property contributed to a partnership after March 31, 1984.  </a:t>
            </a:r>
          </a:p>
          <a:p>
            <a:pPr marL="0" indent="0" eaLnBrk="1" hangingPunct="1">
              <a:buFontTx/>
              <a:buNone/>
            </a:pPr>
            <a:r>
              <a:rPr lang="en-US" altLang="en-US" sz="2800" smtClean="0"/>
              <a:t>Income and deductions reported in connection with the contributed property (e.g., depreciation) must be allocated to reflect the difference between FMV and adjusted basis on the date of contribution.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E0133D-BC9F-4280-A0CB-0FAB5E6B03C2}" type="slidenum">
              <a:rPr lang="en-US" altLang="en-US">
                <a:solidFill>
                  <a:srgbClr val="CC3300"/>
                </a:solidFill>
              </a:rPr>
              <a:pPr eaLnBrk="1" hangingPunct="1"/>
              <a:t>44</a:t>
            </a:fld>
            <a:endParaRPr lang="en-US" altLang="en-US">
              <a:solidFill>
                <a:srgbClr val="CC3300"/>
              </a:solidFill>
            </a:endParaRPr>
          </a:p>
        </p:txBody>
      </p:sp>
      <p:sp>
        <p:nvSpPr>
          <p:cNvPr id="55299" name="Rectangle 2"/>
          <p:cNvSpPr>
            <a:spLocks noGrp="1" noChangeArrowheads="1"/>
          </p:cNvSpPr>
          <p:nvPr>
            <p:ph type="title"/>
          </p:nvPr>
        </p:nvSpPr>
        <p:spPr/>
        <p:txBody>
          <a:bodyPr/>
          <a:lstStyle/>
          <a:p>
            <a:pPr eaLnBrk="1" hangingPunct="1"/>
            <a:r>
              <a:rPr lang="en-US" altLang="en-US" smtClean="0"/>
              <a:t> </a:t>
            </a:r>
          </a:p>
        </p:txBody>
      </p:sp>
      <p:sp>
        <p:nvSpPr>
          <p:cNvPr id="55300" name="Rectangle 3"/>
          <p:cNvSpPr>
            <a:spLocks noGrp="1" noChangeArrowheads="1"/>
          </p:cNvSpPr>
          <p:nvPr>
            <p:ph type="body" sz="half" idx="1"/>
          </p:nvPr>
        </p:nvSpPr>
        <p:spPr>
          <a:xfrm>
            <a:off x="304800" y="381000"/>
            <a:ext cx="8534400" cy="5867400"/>
          </a:xfrm>
          <a:noFill/>
        </p:spPr>
        <p:txBody>
          <a:bodyPr/>
          <a:lstStyle/>
          <a:p>
            <a:pPr marL="0" indent="0" eaLnBrk="1" hangingPunct="1">
              <a:lnSpc>
                <a:spcPct val="90000"/>
              </a:lnSpc>
              <a:buFontTx/>
              <a:buNone/>
            </a:pPr>
            <a:r>
              <a:rPr lang="en-US" altLang="en-US" u="sng" smtClean="0"/>
              <a:t>Partner Reporting of Income</a:t>
            </a:r>
          </a:p>
          <a:p>
            <a:pPr marL="0" indent="0" eaLnBrk="1" hangingPunct="1">
              <a:lnSpc>
                <a:spcPct val="90000"/>
              </a:lnSpc>
              <a:buFontTx/>
              <a:buNone/>
            </a:pPr>
            <a:r>
              <a:rPr lang="en-US" altLang="en-US" u="sng" smtClean="0"/>
              <a:t>B. Special Allocations.</a:t>
            </a:r>
          </a:p>
          <a:p>
            <a:pPr marL="0" indent="0" eaLnBrk="1" hangingPunct="1">
              <a:lnSpc>
                <a:spcPct val="90000"/>
              </a:lnSpc>
              <a:buFontTx/>
              <a:buNone/>
            </a:pPr>
            <a:r>
              <a:rPr lang="en-US" altLang="en-US" u="sng" smtClean="0">
                <a:solidFill>
                  <a:srgbClr val="CC0000"/>
                </a:solidFill>
              </a:rPr>
              <a:t>2. Substantial Economic Effect.</a:t>
            </a:r>
            <a:r>
              <a:rPr lang="en-US" altLang="en-US" smtClean="0"/>
              <a:t>  </a:t>
            </a:r>
          </a:p>
          <a:p>
            <a:pPr marL="0" indent="0" eaLnBrk="1" hangingPunct="1">
              <a:lnSpc>
                <a:spcPct val="90000"/>
              </a:lnSpc>
              <a:buFontTx/>
              <a:buNone/>
            </a:pPr>
            <a:r>
              <a:rPr lang="en-US" altLang="en-US" smtClean="0"/>
              <a:t>Special allocations relating to other than contributed property must meet certain criteria designed to ensure that the allocations affect the partner's economic consequences and not just the tax consequences.  </a:t>
            </a:r>
            <a:endParaRPr lang="en-US" altLang="en-US" sz="280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6396DD-A5AA-467B-A256-CF831E2E700D}" type="slidenum">
              <a:rPr lang="en-US" altLang="en-US">
                <a:solidFill>
                  <a:srgbClr val="CC3300"/>
                </a:solidFill>
              </a:rPr>
              <a:pPr eaLnBrk="1" hangingPunct="1"/>
              <a:t>45</a:t>
            </a:fld>
            <a:endParaRPr lang="en-US" altLang="en-US">
              <a:solidFill>
                <a:srgbClr val="CC3300"/>
              </a:solidFill>
            </a:endParaRPr>
          </a:p>
        </p:txBody>
      </p:sp>
      <p:sp>
        <p:nvSpPr>
          <p:cNvPr id="56323" name="Rectangle 2"/>
          <p:cNvSpPr>
            <a:spLocks noGrp="1" noChangeArrowheads="1"/>
          </p:cNvSpPr>
          <p:nvPr>
            <p:ph type="title"/>
          </p:nvPr>
        </p:nvSpPr>
        <p:spPr/>
        <p:txBody>
          <a:bodyPr/>
          <a:lstStyle/>
          <a:p>
            <a:pPr eaLnBrk="1" hangingPunct="1"/>
            <a:r>
              <a:rPr lang="en-US" altLang="en-US" smtClean="0"/>
              <a:t> </a:t>
            </a:r>
          </a:p>
        </p:txBody>
      </p:sp>
      <p:sp>
        <p:nvSpPr>
          <p:cNvPr id="56324" name="Rectangle 3"/>
          <p:cNvSpPr>
            <a:spLocks noGrp="1" noChangeArrowheads="1"/>
          </p:cNvSpPr>
          <p:nvPr>
            <p:ph type="body" sz="half" idx="1"/>
          </p:nvPr>
        </p:nvSpPr>
        <p:spPr>
          <a:xfrm>
            <a:off x="304800" y="381000"/>
            <a:ext cx="8534400" cy="5867400"/>
          </a:xfrm>
          <a:noFill/>
        </p:spPr>
        <p:txBody>
          <a:bodyPr/>
          <a:lstStyle/>
          <a:p>
            <a:pPr marL="0" indent="0" eaLnBrk="1" hangingPunct="1">
              <a:lnSpc>
                <a:spcPct val="90000"/>
              </a:lnSpc>
              <a:buFontTx/>
              <a:buNone/>
            </a:pPr>
            <a:r>
              <a:rPr lang="en-US" altLang="en-US" sz="3200" u="sng" smtClean="0">
                <a:solidFill>
                  <a:srgbClr val="FF0000"/>
                </a:solidFill>
              </a:rPr>
              <a:t>Partner Reporting of Income</a:t>
            </a:r>
          </a:p>
          <a:p>
            <a:pPr marL="0" indent="0" eaLnBrk="1" hangingPunct="1">
              <a:lnSpc>
                <a:spcPct val="90000"/>
              </a:lnSpc>
              <a:buFontTx/>
              <a:buNone/>
            </a:pPr>
            <a:r>
              <a:rPr lang="en-US" altLang="en-US" sz="3200" u="sng" smtClean="0">
                <a:solidFill>
                  <a:srgbClr val="FF0000"/>
                </a:solidFill>
              </a:rPr>
              <a:t>B. Special Allocations.</a:t>
            </a:r>
          </a:p>
          <a:p>
            <a:pPr marL="0" indent="0" eaLnBrk="1" hangingPunct="1">
              <a:lnSpc>
                <a:spcPct val="90000"/>
              </a:lnSpc>
              <a:buFontTx/>
              <a:buNone/>
            </a:pPr>
            <a:r>
              <a:rPr lang="en-US" altLang="en-US" sz="3200" smtClean="0"/>
              <a:t>The second requirement for a special allocation to be accepted under the </a:t>
            </a:r>
          </a:p>
          <a:p>
            <a:pPr marL="0" indent="0" eaLnBrk="1" hangingPunct="1">
              <a:lnSpc>
                <a:spcPct val="90000"/>
              </a:lnSpc>
              <a:buFontTx/>
              <a:buNone/>
            </a:pPr>
            <a:endParaRPr lang="en-US" altLang="en-US" sz="3200" smtClean="0"/>
          </a:p>
          <a:p>
            <a:pPr marL="0" indent="0" eaLnBrk="1" hangingPunct="1">
              <a:lnSpc>
                <a:spcPct val="90000"/>
              </a:lnSpc>
              <a:buFontTx/>
              <a:buNone/>
            </a:pPr>
            <a:r>
              <a:rPr lang="en-US" altLang="en-US" sz="3200" smtClean="0"/>
              <a:t>Regulations is that the economic effect be substantial, which requires that there is a reasonable possibility that the allocation will substantially affect the dollar amounts to be received by the partners independent of tax consequences.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F1EDD6-C65B-4D63-8C75-9100E3F8CC66}" type="slidenum">
              <a:rPr lang="en-US" altLang="en-US">
                <a:solidFill>
                  <a:srgbClr val="CC3300"/>
                </a:solidFill>
              </a:rPr>
              <a:pPr eaLnBrk="1" hangingPunct="1"/>
              <a:t>46</a:t>
            </a:fld>
            <a:endParaRPr lang="en-US" altLang="en-US">
              <a:solidFill>
                <a:srgbClr val="CC3300"/>
              </a:solidFill>
            </a:endParaRPr>
          </a:p>
        </p:txBody>
      </p:sp>
      <p:sp>
        <p:nvSpPr>
          <p:cNvPr id="57347" name="Rectangle 2"/>
          <p:cNvSpPr>
            <a:spLocks noGrp="1" noChangeArrowheads="1"/>
          </p:cNvSpPr>
          <p:nvPr>
            <p:ph type="title"/>
          </p:nvPr>
        </p:nvSpPr>
        <p:spPr/>
        <p:txBody>
          <a:bodyPr/>
          <a:lstStyle/>
          <a:p>
            <a:pPr eaLnBrk="1" hangingPunct="1"/>
            <a:r>
              <a:rPr lang="en-US" altLang="en-US" smtClean="0"/>
              <a:t> </a:t>
            </a:r>
          </a:p>
        </p:txBody>
      </p:sp>
      <p:sp>
        <p:nvSpPr>
          <p:cNvPr id="57348" name="Rectangle 3"/>
          <p:cNvSpPr>
            <a:spLocks noGrp="1" noChangeArrowheads="1"/>
          </p:cNvSpPr>
          <p:nvPr>
            <p:ph type="body" sz="half" idx="1"/>
          </p:nvPr>
        </p:nvSpPr>
        <p:spPr>
          <a:xfrm>
            <a:off x="304800" y="228600"/>
            <a:ext cx="8686800" cy="6172200"/>
          </a:xfrm>
          <a:noFill/>
        </p:spPr>
        <p:txBody>
          <a:bodyPr/>
          <a:lstStyle/>
          <a:p>
            <a:pPr marL="0" indent="0" eaLnBrk="1" hangingPunct="1">
              <a:lnSpc>
                <a:spcPct val="90000"/>
              </a:lnSpc>
              <a:buFontTx/>
              <a:buNone/>
            </a:pPr>
            <a:r>
              <a:rPr lang="en-US" altLang="en-US" u="sng" smtClean="0">
                <a:solidFill>
                  <a:srgbClr val="FF0000"/>
                </a:solidFill>
              </a:rPr>
              <a:t>Basis for Partnership Interest      </a:t>
            </a:r>
          </a:p>
          <a:p>
            <a:pPr marL="0" indent="0" eaLnBrk="1" hangingPunct="1">
              <a:lnSpc>
                <a:spcPct val="90000"/>
              </a:lnSpc>
              <a:buFontTx/>
              <a:buNone/>
            </a:pPr>
            <a:r>
              <a:rPr lang="en-US" altLang="en-US" sz="2800" u="sng" smtClean="0"/>
              <a:t>A. Beginning Basis.</a:t>
            </a:r>
            <a:r>
              <a:rPr lang="en-US" altLang="en-US" sz="2800" smtClean="0"/>
              <a:t>  </a:t>
            </a:r>
          </a:p>
          <a:p>
            <a:pPr marL="0" indent="0" eaLnBrk="1" hangingPunct="1">
              <a:lnSpc>
                <a:spcPct val="90000"/>
              </a:lnSpc>
              <a:buFontTx/>
              <a:buNone/>
            </a:pPr>
            <a:r>
              <a:rPr lang="en-US" altLang="en-US" sz="2800" smtClean="0"/>
              <a:t>A partner's beginning basis for a partnership interest acquired through contributing property or services was discussed above.  </a:t>
            </a:r>
          </a:p>
          <a:p>
            <a:pPr marL="0" indent="0" eaLnBrk="1" hangingPunct="1">
              <a:lnSpc>
                <a:spcPct val="90000"/>
              </a:lnSpc>
              <a:buFontTx/>
              <a:buNone/>
            </a:pPr>
            <a:r>
              <a:rPr lang="en-US" altLang="en-US" sz="2800" smtClean="0"/>
              <a:t>If a partner </a:t>
            </a:r>
            <a:r>
              <a:rPr lang="en-US" altLang="en-US" sz="2800" u="sng" smtClean="0"/>
              <a:t>purchases his partnership interest</a:t>
            </a:r>
            <a:r>
              <a:rPr lang="en-US" altLang="en-US" sz="2800" smtClean="0"/>
              <a:t> from another partner, the basis is the purchase price.  </a:t>
            </a:r>
          </a:p>
          <a:p>
            <a:pPr marL="0" indent="0" eaLnBrk="1" hangingPunct="1">
              <a:lnSpc>
                <a:spcPct val="90000"/>
              </a:lnSpc>
              <a:buFontTx/>
              <a:buNone/>
            </a:pPr>
            <a:r>
              <a:rPr lang="en-US" altLang="en-US" sz="2800" smtClean="0"/>
              <a:t>If the interest is </a:t>
            </a:r>
            <a:r>
              <a:rPr lang="en-US" altLang="en-US" sz="2800" u="sng" smtClean="0"/>
              <a:t>inherited</a:t>
            </a:r>
            <a:r>
              <a:rPr lang="en-US" altLang="en-US" sz="2800" smtClean="0"/>
              <a:t>, the basis of the interest is its FMV on the date of death, or alternate valuation date if elected by the executor.  If the partnership interest is received as a </a:t>
            </a:r>
            <a:r>
              <a:rPr lang="en-US" altLang="en-US" sz="2800" u="sng" smtClean="0"/>
              <a:t>gift</a:t>
            </a:r>
            <a:r>
              <a:rPr lang="en-US" altLang="en-US" sz="2800" smtClean="0"/>
              <a:t>, the basis is generally the donor's basis increased by the portion of any gift tax paid by the donor that relates to appreciation in the partnership interest.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4BBF22-0B54-428D-AF7A-5C3AB78F9EE2}" type="slidenum">
              <a:rPr lang="en-US" altLang="en-US">
                <a:solidFill>
                  <a:srgbClr val="CC3300"/>
                </a:solidFill>
              </a:rPr>
              <a:pPr eaLnBrk="1" hangingPunct="1"/>
              <a:t>47</a:t>
            </a:fld>
            <a:endParaRPr lang="en-US" altLang="en-US">
              <a:solidFill>
                <a:srgbClr val="CC3300"/>
              </a:solidFill>
            </a:endParaRPr>
          </a:p>
        </p:txBody>
      </p:sp>
      <p:sp>
        <p:nvSpPr>
          <p:cNvPr id="58371" name="Rectangle 2"/>
          <p:cNvSpPr>
            <a:spLocks noGrp="1" noChangeArrowheads="1"/>
          </p:cNvSpPr>
          <p:nvPr>
            <p:ph type="title"/>
          </p:nvPr>
        </p:nvSpPr>
        <p:spPr/>
        <p:txBody>
          <a:bodyPr/>
          <a:lstStyle/>
          <a:p>
            <a:pPr eaLnBrk="1" hangingPunct="1"/>
            <a:r>
              <a:rPr lang="en-US" altLang="en-US" smtClean="0"/>
              <a:t> </a:t>
            </a:r>
          </a:p>
        </p:txBody>
      </p:sp>
      <p:sp>
        <p:nvSpPr>
          <p:cNvPr id="58372" name="Rectangle 3"/>
          <p:cNvSpPr>
            <a:spLocks noGrp="1" noChangeArrowheads="1"/>
          </p:cNvSpPr>
          <p:nvPr>
            <p:ph type="body" sz="half" idx="1"/>
          </p:nvPr>
        </p:nvSpPr>
        <p:spPr>
          <a:xfrm>
            <a:off x="304800" y="152400"/>
            <a:ext cx="8534400" cy="6324600"/>
          </a:xfrm>
          <a:noFill/>
        </p:spPr>
        <p:txBody>
          <a:bodyPr/>
          <a:lstStyle/>
          <a:p>
            <a:pPr marL="0" indent="0" eaLnBrk="1" hangingPunct="1">
              <a:lnSpc>
                <a:spcPct val="80000"/>
              </a:lnSpc>
              <a:buFontTx/>
              <a:buNone/>
            </a:pPr>
            <a:r>
              <a:rPr lang="en-US" altLang="en-US" u="sng" smtClean="0">
                <a:solidFill>
                  <a:srgbClr val="FF0000"/>
                </a:solidFill>
              </a:rPr>
              <a:t>Basis for Partnership Interest      </a:t>
            </a:r>
          </a:p>
          <a:p>
            <a:pPr marL="0" indent="0" eaLnBrk="1" hangingPunct="1">
              <a:lnSpc>
                <a:spcPct val="80000"/>
              </a:lnSpc>
              <a:buFontTx/>
              <a:buNone/>
            </a:pPr>
            <a:r>
              <a:rPr lang="en-US" altLang="en-US" sz="2800" u="sng" smtClean="0"/>
              <a:t>B. Effects of Liabilities.</a:t>
            </a:r>
          </a:p>
          <a:p>
            <a:pPr marL="0" indent="0" eaLnBrk="1" hangingPunct="1">
              <a:buFontTx/>
              <a:buNone/>
            </a:pPr>
            <a:r>
              <a:rPr lang="en-US" altLang="en-US" sz="2800" u="sng" smtClean="0">
                <a:solidFill>
                  <a:srgbClr val="FF0000"/>
                </a:solidFill>
              </a:rPr>
              <a:t>1. Increases and Decreases in Liabilities</a:t>
            </a:r>
            <a:r>
              <a:rPr lang="en-US" altLang="en-US" sz="2800" u="sng" smtClean="0"/>
              <a:t>.</a:t>
            </a:r>
            <a:r>
              <a:rPr lang="en-US" altLang="en-US" sz="2800" smtClean="0"/>
              <a:t>  Two changes in partnership liabilities are treated as contributions of cash by the partners.  The first is an increase in the share of partnership liabilities.  The second is for a partner to assume partnership liabilities in an individual capacity.</a:t>
            </a:r>
          </a:p>
          <a:p>
            <a:pPr marL="0" indent="0" eaLnBrk="1" hangingPunct="1">
              <a:buFontTx/>
              <a:buNone/>
            </a:pPr>
            <a:r>
              <a:rPr lang="en-US" altLang="en-US" sz="2800" u="sng" smtClean="0">
                <a:solidFill>
                  <a:srgbClr val="FF0000"/>
                </a:solidFill>
              </a:rPr>
              <a:t>Two liability changes are treated as distributions </a:t>
            </a:r>
            <a:r>
              <a:rPr lang="en-US" altLang="en-US" sz="2800" smtClean="0"/>
              <a:t>of cash to the partners.  </a:t>
            </a:r>
            <a:r>
              <a:rPr lang="en-US" altLang="en-US" sz="2800" u="sng" smtClean="0"/>
              <a:t>The first </a:t>
            </a:r>
            <a:r>
              <a:rPr lang="en-US" altLang="en-US" sz="2800" smtClean="0"/>
              <a:t>is a decrease in the share of partnership liabilities.  </a:t>
            </a:r>
            <a:r>
              <a:rPr lang="en-US" altLang="en-US" sz="2800" u="sng" smtClean="0"/>
              <a:t>The second </a:t>
            </a:r>
            <a:r>
              <a:rPr lang="en-US" altLang="en-US" sz="2800" smtClean="0"/>
              <a:t>is a decrease in the partner's individual liabilities caused by the partnership's assumption of a liability of the partner.</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BCFB4A4-618B-438F-9157-2A1067EAF98F}" type="slidenum">
              <a:rPr lang="en-US" altLang="en-US">
                <a:solidFill>
                  <a:srgbClr val="CC3300"/>
                </a:solidFill>
              </a:rPr>
              <a:pPr eaLnBrk="1" hangingPunct="1"/>
              <a:t>48</a:t>
            </a:fld>
            <a:endParaRPr lang="en-US" altLang="en-US">
              <a:solidFill>
                <a:srgbClr val="CC3300"/>
              </a:solidFill>
            </a:endParaRPr>
          </a:p>
        </p:txBody>
      </p:sp>
      <p:sp>
        <p:nvSpPr>
          <p:cNvPr id="59395" name="Rectangle 2"/>
          <p:cNvSpPr>
            <a:spLocks noGrp="1" noChangeArrowheads="1"/>
          </p:cNvSpPr>
          <p:nvPr>
            <p:ph type="title"/>
          </p:nvPr>
        </p:nvSpPr>
        <p:spPr/>
        <p:txBody>
          <a:bodyPr/>
          <a:lstStyle/>
          <a:p>
            <a:pPr eaLnBrk="1" hangingPunct="1"/>
            <a:r>
              <a:rPr lang="en-US" altLang="en-US" smtClean="0"/>
              <a:t> </a:t>
            </a:r>
          </a:p>
        </p:txBody>
      </p:sp>
      <p:sp>
        <p:nvSpPr>
          <p:cNvPr id="59396" name="Rectangle 3"/>
          <p:cNvSpPr>
            <a:spLocks noGrp="1" noChangeArrowheads="1"/>
          </p:cNvSpPr>
          <p:nvPr>
            <p:ph type="body" sz="half" idx="1"/>
          </p:nvPr>
        </p:nvSpPr>
        <p:spPr>
          <a:xfrm>
            <a:off x="152400" y="152400"/>
            <a:ext cx="8839200" cy="6324600"/>
          </a:xfrm>
          <a:noFill/>
        </p:spPr>
        <p:txBody>
          <a:bodyPr/>
          <a:lstStyle/>
          <a:p>
            <a:pPr marL="0" indent="0" eaLnBrk="1" hangingPunct="1">
              <a:lnSpc>
                <a:spcPct val="80000"/>
              </a:lnSpc>
              <a:buFontTx/>
              <a:buNone/>
            </a:pPr>
            <a:r>
              <a:rPr lang="en-US" altLang="en-US" sz="2800" u="sng" smtClean="0">
                <a:solidFill>
                  <a:srgbClr val="FF0000"/>
                </a:solidFill>
              </a:rPr>
              <a:t>Basis for Partnership Interest      </a:t>
            </a:r>
          </a:p>
          <a:p>
            <a:pPr marL="0" indent="0" eaLnBrk="1" hangingPunct="1">
              <a:lnSpc>
                <a:spcPct val="80000"/>
              </a:lnSpc>
              <a:buFontTx/>
              <a:buNone/>
            </a:pPr>
            <a:r>
              <a:rPr lang="en-US" altLang="en-US" sz="2800" u="sng" smtClean="0"/>
              <a:t>B. Effects of Liabilities.</a:t>
            </a:r>
          </a:p>
          <a:p>
            <a:pPr marL="0" indent="0" eaLnBrk="1" hangingPunct="1">
              <a:lnSpc>
                <a:spcPct val="80000"/>
              </a:lnSpc>
              <a:buFontTx/>
              <a:buNone/>
            </a:pPr>
            <a:r>
              <a:rPr lang="en-US" altLang="en-US" sz="2800" u="sng" smtClean="0"/>
              <a:t>1. Increases and Decreases in Liabilities.</a:t>
            </a:r>
            <a:r>
              <a:rPr lang="en-US" altLang="en-US" sz="2800" smtClean="0"/>
              <a:t>  </a:t>
            </a:r>
          </a:p>
          <a:p>
            <a:pPr marL="0" indent="0" eaLnBrk="1" hangingPunct="1">
              <a:lnSpc>
                <a:spcPct val="80000"/>
              </a:lnSpc>
              <a:buFontTx/>
              <a:buNone/>
            </a:pPr>
            <a:r>
              <a:rPr lang="en-US" altLang="en-US" sz="2800" smtClean="0"/>
              <a:t>……</a:t>
            </a:r>
          </a:p>
          <a:p>
            <a:pPr marL="0" indent="0" eaLnBrk="1" hangingPunct="1">
              <a:lnSpc>
                <a:spcPct val="90000"/>
              </a:lnSpc>
              <a:buFontTx/>
              <a:buNone/>
            </a:pPr>
            <a:r>
              <a:rPr lang="en-US" altLang="en-US" sz="2800" u="sng" smtClean="0"/>
              <a:t>A Partner's Share of Liabilities.</a:t>
            </a:r>
            <a:r>
              <a:rPr lang="en-US" altLang="en-US" sz="2800" smtClean="0"/>
              <a:t>  A recourse loan is the usual kind of loan for which the borrower remains liable until the loan is paid.  A nonrecourse loan is one in which the lender may sell the security if the loan is not paid, but the borrower is not liable for any additional amounts.  Recourse liabilities are added to a partner's basis only to the extent that the partner has a risk of economic loss.  Most, if not all, recourse liabilities are allocated to general partners.  Nonrecourse debts are allocated to general and limited partners based on their profit ratio. </a:t>
            </a:r>
            <a:endParaRPr lang="en-US" altLang="en-US" sz="160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803C03-EE4B-43F2-AE25-19F95C13E799}" type="slidenum">
              <a:rPr lang="en-US" altLang="en-US">
                <a:solidFill>
                  <a:srgbClr val="CC3300"/>
                </a:solidFill>
              </a:rPr>
              <a:pPr eaLnBrk="1" hangingPunct="1"/>
              <a:t>49</a:t>
            </a:fld>
            <a:endParaRPr lang="en-US" altLang="en-US">
              <a:solidFill>
                <a:srgbClr val="CC3300"/>
              </a:solidFill>
            </a:endParaRPr>
          </a:p>
        </p:txBody>
      </p:sp>
      <p:sp>
        <p:nvSpPr>
          <p:cNvPr id="60419" name="Rectangle 2"/>
          <p:cNvSpPr>
            <a:spLocks noGrp="1" noChangeArrowheads="1"/>
          </p:cNvSpPr>
          <p:nvPr>
            <p:ph type="title"/>
          </p:nvPr>
        </p:nvSpPr>
        <p:spPr/>
        <p:txBody>
          <a:bodyPr/>
          <a:lstStyle/>
          <a:p>
            <a:pPr eaLnBrk="1" hangingPunct="1"/>
            <a:r>
              <a:rPr lang="en-US" altLang="en-US" smtClean="0"/>
              <a:t> </a:t>
            </a:r>
          </a:p>
        </p:txBody>
      </p:sp>
      <p:sp>
        <p:nvSpPr>
          <p:cNvPr id="60420" name="Rectangle 3"/>
          <p:cNvSpPr>
            <a:spLocks noGrp="1" noChangeArrowheads="1"/>
          </p:cNvSpPr>
          <p:nvPr>
            <p:ph type="body" sz="half" idx="1"/>
          </p:nvPr>
        </p:nvSpPr>
        <p:spPr>
          <a:xfrm>
            <a:off x="152400" y="152400"/>
            <a:ext cx="8763000" cy="6477000"/>
          </a:xfrm>
          <a:noFill/>
        </p:spPr>
        <p:txBody>
          <a:bodyPr/>
          <a:lstStyle/>
          <a:p>
            <a:pPr marL="0" indent="0" eaLnBrk="1" hangingPunct="1">
              <a:lnSpc>
                <a:spcPct val="80000"/>
              </a:lnSpc>
              <a:buFontTx/>
              <a:buNone/>
            </a:pPr>
            <a:r>
              <a:rPr lang="en-US" altLang="en-US" sz="2800" u="sng" smtClean="0">
                <a:solidFill>
                  <a:srgbClr val="FF0000"/>
                </a:solidFill>
              </a:rPr>
              <a:t>Basis for Partnership Interest      </a:t>
            </a:r>
          </a:p>
          <a:p>
            <a:pPr marL="0" indent="0" eaLnBrk="1" hangingPunct="1">
              <a:lnSpc>
                <a:spcPct val="80000"/>
              </a:lnSpc>
              <a:buFontTx/>
              <a:buNone/>
            </a:pPr>
            <a:r>
              <a:rPr lang="en-US" altLang="en-US" sz="2800" u="sng" smtClean="0"/>
              <a:t>B. Effects of Liabilities.</a:t>
            </a:r>
          </a:p>
          <a:p>
            <a:pPr marL="0" indent="0" eaLnBrk="1" hangingPunct="1">
              <a:lnSpc>
                <a:spcPct val="80000"/>
              </a:lnSpc>
              <a:buFontTx/>
              <a:buNone/>
            </a:pPr>
            <a:r>
              <a:rPr lang="en-US" altLang="en-US" sz="2800" u="sng" smtClean="0"/>
              <a:t>1. Increases and Decreases in Liabilities.</a:t>
            </a:r>
            <a:r>
              <a:rPr lang="en-US" altLang="en-US" sz="2800" smtClean="0"/>
              <a:t>  </a:t>
            </a:r>
          </a:p>
          <a:p>
            <a:pPr marL="0" indent="0" eaLnBrk="1" hangingPunct="1">
              <a:lnSpc>
                <a:spcPct val="80000"/>
              </a:lnSpc>
              <a:buFontTx/>
              <a:buNone/>
            </a:pPr>
            <a:r>
              <a:rPr lang="en-US" altLang="en-US" sz="2800" smtClean="0"/>
              <a:t>……</a:t>
            </a:r>
          </a:p>
          <a:p>
            <a:pPr marL="0" indent="0" eaLnBrk="1" hangingPunct="1">
              <a:lnSpc>
                <a:spcPct val="80000"/>
              </a:lnSpc>
              <a:buFontTx/>
              <a:buNone/>
            </a:pPr>
            <a:r>
              <a:rPr lang="en-US" altLang="en-US" sz="2800" smtClean="0"/>
              <a:t>If the partnership has more than one general partner, the economic risk of loss computation entails computing a hypothetical loss and allocating that loss to the general partners.  </a:t>
            </a:r>
          </a:p>
          <a:p>
            <a:pPr marL="0" indent="0" eaLnBrk="1" hangingPunct="1">
              <a:lnSpc>
                <a:spcPct val="80000"/>
              </a:lnSpc>
              <a:buFontTx/>
              <a:buNone/>
            </a:pPr>
            <a:r>
              <a:rPr lang="en-US" altLang="en-US" sz="2800" smtClean="0"/>
              <a:t>The hypothetical loss computation assumes the partnership sells all its assets (including cash) for the amount of nonrecourse liabilities.  </a:t>
            </a:r>
          </a:p>
          <a:p>
            <a:pPr marL="0" indent="0" eaLnBrk="1" hangingPunct="1">
              <a:lnSpc>
                <a:spcPct val="80000"/>
              </a:lnSpc>
              <a:buFontTx/>
              <a:buNone/>
            </a:pPr>
            <a:r>
              <a:rPr lang="en-US" altLang="en-US" sz="2800" smtClean="0"/>
              <a:t>If the partnership does not have nonrecourse liabilities, the assets are deemed sold for zero dollars.  </a:t>
            </a:r>
          </a:p>
          <a:p>
            <a:pPr marL="0" indent="0" eaLnBrk="1" hangingPunct="1">
              <a:lnSpc>
                <a:spcPct val="80000"/>
              </a:lnSpc>
              <a:buFontTx/>
              <a:buNone/>
            </a:pPr>
            <a:r>
              <a:rPr lang="en-US" altLang="en-US" sz="2800" smtClean="0"/>
              <a:t>The hypothetical loss then is subtracted from the partners’ capital accounts to</a:t>
            </a:r>
            <a:r>
              <a:rPr lang="en-US" altLang="en-US" sz="1600" smtClean="0"/>
              <a:t> </a:t>
            </a:r>
            <a:r>
              <a:rPr lang="en-US" altLang="en-US" sz="2800" smtClean="0"/>
              <a:t>determine the economic risk of loss.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 </a:t>
            </a:r>
          </a:p>
        </p:txBody>
      </p:sp>
      <p:sp>
        <p:nvSpPr>
          <p:cNvPr id="30723" name="Rectangle 3"/>
          <p:cNvSpPr>
            <a:spLocks noGrp="1" noChangeArrowheads="1"/>
          </p:cNvSpPr>
          <p:nvPr>
            <p:ph type="body" sz="half" idx="1"/>
          </p:nvPr>
        </p:nvSpPr>
        <p:spPr>
          <a:xfrm>
            <a:off x="152400" y="152400"/>
            <a:ext cx="8839200" cy="6477000"/>
          </a:xfrm>
          <a:noFill/>
          <a:ln w="254000">
            <a:solidFill>
              <a:srgbClr val="FF3300"/>
            </a:solidFill>
            <a:miter lim="800000"/>
            <a:headEnd/>
            <a:tailEnd/>
          </a:ln>
        </p:spPr>
        <p:txBody>
          <a:bodyPr/>
          <a:lstStyle/>
          <a:p>
            <a:pPr marL="685800" indent="-573088" eaLnBrk="1" hangingPunct="1">
              <a:buFontTx/>
              <a:buNone/>
              <a:tabLst>
                <a:tab pos="628650" algn="l"/>
              </a:tabLst>
            </a:pPr>
            <a:endParaRPr lang="en-US" altLang="en-US" sz="4400" smtClean="0"/>
          </a:p>
          <a:p>
            <a:pPr marL="685800" indent="-573088" eaLnBrk="1" hangingPunct="1">
              <a:buFontTx/>
              <a:buNone/>
              <a:tabLst>
                <a:tab pos="628650" algn="l"/>
              </a:tabLst>
            </a:pPr>
            <a:r>
              <a:rPr lang="en-US" altLang="en-US" sz="4400" smtClean="0"/>
              <a:t>4. Differentiate between </a:t>
            </a:r>
            <a:br>
              <a:rPr lang="en-US" altLang="en-US" sz="4400" smtClean="0"/>
            </a:br>
            <a:r>
              <a:rPr lang="en-US" altLang="en-US" sz="4400" smtClean="0"/>
              <a:t>items that are separately stated and those that are included in ordinary income or loss for partnerships that are not electing large partnerships.</a:t>
            </a:r>
            <a:endParaRPr lang="en-US" altLang="en-US" sz="660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1BD20E-1643-43AB-8BD8-0BFBA7AC73EB}" type="slidenum">
              <a:rPr lang="en-US" altLang="en-US">
                <a:solidFill>
                  <a:srgbClr val="CC3300"/>
                </a:solidFill>
              </a:rPr>
              <a:pPr eaLnBrk="1" hangingPunct="1"/>
              <a:t>50</a:t>
            </a:fld>
            <a:endParaRPr lang="en-US" altLang="en-US">
              <a:solidFill>
                <a:srgbClr val="CC3300"/>
              </a:solidFill>
            </a:endParaRPr>
          </a:p>
        </p:txBody>
      </p:sp>
      <p:sp>
        <p:nvSpPr>
          <p:cNvPr id="61443" name="Rectangle 2"/>
          <p:cNvSpPr>
            <a:spLocks noGrp="1" noChangeArrowheads="1"/>
          </p:cNvSpPr>
          <p:nvPr>
            <p:ph type="title"/>
          </p:nvPr>
        </p:nvSpPr>
        <p:spPr/>
        <p:txBody>
          <a:bodyPr/>
          <a:lstStyle/>
          <a:p>
            <a:pPr eaLnBrk="1" hangingPunct="1"/>
            <a:r>
              <a:rPr lang="en-US" altLang="en-US" smtClean="0"/>
              <a:t> </a:t>
            </a:r>
          </a:p>
        </p:txBody>
      </p:sp>
      <p:sp>
        <p:nvSpPr>
          <p:cNvPr id="61444" name="Rectangle 3"/>
          <p:cNvSpPr>
            <a:spLocks noGrp="1" noChangeArrowheads="1"/>
          </p:cNvSpPr>
          <p:nvPr>
            <p:ph type="body" sz="half" idx="1"/>
          </p:nvPr>
        </p:nvSpPr>
        <p:spPr>
          <a:xfrm>
            <a:off x="152400" y="152400"/>
            <a:ext cx="8839200" cy="6096000"/>
          </a:xfrm>
          <a:noFill/>
        </p:spPr>
        <p:txBody>
          <a:bodyPr/>
          <a:lstStyle/>
          <a:p>
            <a:pPr marL="0" indent="0" eaLnBrk="1" hangingPunct="1">
              <a:lnSpc>
                <a:spcPct val="80000"/>
              </a:lnSpc>
              <a:buFontTx/>
              <a:buNone/>
            </a:pPr>
            <a:r>
              <a:rPr lang="en-US" altLang="en-US" sz="2800" u="sng" smtClean="0"/>
              <a:t>Basis for Partnership Interest      </a:t>
            </a:r>
          </a:p>
          <a:p>
            <a:pPr marL="0" indent="0" eaLnBrk="1" hangingPunct="1">
              <a:lnSpc>
                <a:spcPct val="80000"/>
              </a:lnSpc>
              <a:buFontTx/>
              <a:buNone/>
            </a:pPr>
            <a:r>
              <a:rPr lang="en-US" altLang="en-US" sz="2800" u="sng" smtClean="0"/>
              <a:t>C. Effects of Operations.</a:t>
            </a:r>
            <a:r>
              <a:rPr lang="en-US" altLang="en-US" sz="2800" smtClean="0"/>
              <a:t>  A partner's basis is a summary of contributions and the partnership's liabilities, earnings, losses, and distributions.  </a:t>
            </a:r>
          </a:p>
          <a:p>
            <a:pPr marL="0" indent="0" eaLnBrk="1" hangingPunct="1">
              <a:lnSpc>
                <a:spcPct val="80000"/>
              </a:lnSpc>
              <a:buFontTx/>
              <a:buNone/>
            </a:pPr>
            <a:r>
              <a:rPr lang="en-US" altLang="en-US" sz="2800" u="sng" smtClean="0"/>
              <a:t>Basis is increased </a:t>
            </a:r>
            <a:r>
              <a:rPr lang="en-US" altLang="en-US" sz="2800" smtClean="0"/>
              <a:t>for additional contributions made to the partnership plus the distributive share of a partner's current and prior years' taxable income (both separately stated items and partnership ordinary income) and tax-exempt income of the partnership.  </a:t>
            </a:r>
          </a:p>
          <a:p>
            <a:pPr marL="0" indent="0" eaLnBrk="1" hangingPunct="1">
              <a:lnSpc>
                <a:spcPct val="80000"/>
              </a:lnSpc>
              <a:buFontTx/>
              <a:buNone/>
            </a:pPr>
            <a:r>
              <a:rPr lang="en-US" altLang="en-US" sz="2800" u="sng" smtClean="0"/>
              <a:t>Basis is decreased </a:t>
            </a:r>
            <a:r>
              <a:rPr lang="en-US" altLang="en-US" sz="2800" smtClean="0"/>
              <a:t>(but not below zero) by distributions from the partnership and the partner's distributive share of losses of the partnership (both separately stated items and partnership ordinary loss) and expenditures that are not deductible for tax purposes and that are not capital expenditures.  </a:t>
            </a:r>
            <a:endParaRPr lang="en-US" altLang="en-US" sz="20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66DD31-ADF1-4EE1-84FA-A02D99995CFB}" type="slidenum">
              <a:rPr lang="en-US" altLang="en-US">
                <a:solidFill>
                  <a:srgbClr val="CC3300"/>
                </a:solidFill>
              </a:rPr>
              <a:pPr eaLnBrk="1" hangingPunct="1"/>
              <a:t>51</a:t>
            </a:fld>
            <a:endParaRPr lang="en-US" altLang="en-US">
              <a:solidFill>
                <a:srgbClr val="CC3300"/>
              </a:solidFill>
            </a:endParaRPr>
          </a:p>
        </p:txBody>
      </p:sp>
      <p:sp>
        <p:nvSpPr>
          <p:cNvPr id="62467" name="Rectangle 2"/>
          <p:cNvSpPr>
            <a:spLocks noGrp="1" noChangeArrowheads="1"/>
          </p:cNvSpPr>
          <p:nvPr>
            <p:ph type="title"/>
          </p:nvPr>
        </p:nvSpPr>
        <p:spPr/>
        <p:txBody>
          <a:bodyPr/>
          <a:lstStyle/>
          <a:p>
            <a:pPr eaLnBrk="1" hangingPunct="1"/>
            <a:r>
              <a:rPr lang="en-US" altLang="en-US" smtClean="0"/>
              <a:t> </a:t>
            </a:r>
          </a:p>
        </p:txBody>
      </p:sp>
      <p:sp>
        <p:nvSpPr>
          <p:cNvPr id="62468" name="Rectangle 3"/>
          <p:cNvSpPr>
            <a:spLocks noGrp="1" noChangeArrowheads="1"/>
          </p:cNvSpPr>
          <p:nvPr>
            <p:ph type="body" sz="half" idx="1"/>
          </p:nvPr>
        </p:nvSpPr>
        <p:spPr>
          <a:xfrm>
            <a:off x="304800" y="228600"/>
            <a:ext cx="8534400" cy="6019800"/>
          </a:xfrm>
          <a:noFill/>
        </p:spPr>
        <p:txBody>
          <a:bodyPr/>
          <a:lstStyle/>
          <a:p>
            <a:pPr marL="0" indent="0" eaLnBrk="1" hangingPunct="1">
              <a:lnSpc>
                <a:spcPct val="90000"/>
              </a:lnSpc>
              <a:buFontTx/>
              <a:buNone/>
            </a:pPr>
            <a:r>
              <a:rPr lang="en-US" altLang="en-US" sz="3200" u="sng" smtClean="0"/>
              <a:t>Basis for Partnership Interest      </a:t>
            </a:r>
          </a:p>
          <a:p>
            <a:pPr marL="0" indent="0" eaLnBrk="1" hangingPunct="1">
              <a:lnSpc>
                <a:spcPct val="90000"/>
              </a:lnSpc>
              <a:buFontTx/>
              <a:buNone/>
            </a:pPr>
            <a:r>
              <a:rPr lang="en-US" altLang="en-US" sz="3200" u="sng" smtClean="0"/>
              <a:t>C. Effects of Operations.</a:t>
            </a:r>
            <a:r>
              <a:rPr lang="en-US" altLang="en-US" sz="3200" smtClean="0"/>
              <a:t>  </a:t>
            </a:r>
          </a:p>
          <a:p>
            <a:pPr marL="0" indent="0" eaLnBrk="1" hangingPunct="1">
              <a:lnSpc>
                <a:spcPct val="90000"/>
              </a:lnSpc>
              <a:buFontTx/>
              <a:buNone/>
            </a:pPr>
            <a:r>
              <a:rPr lang="en-US" altLang="en-US" sz="3200" smtClean="0"/>
              <a:t>Any distributive share of loss that cannot be deducted because of the basis limit is simply noted in the partner's financial records.  It is not reported on the partner's tax return, nor does it reduce the partner's basis.  </a:t>
            </a:r>
          </a:p>
          <a:p>
            <a:pPr marL="0" indent="0" eaLnBrk="1" hangingPunct="1">
              <a:lnSpc>
                <a:spcPct val="90000"/>
              </a:lnSpc>
              <a:buFontTx/>
              <a:buNone/>
            </a:pPr>
            <a:r>
              <a:rPr lang="en-US" altLang="en-US" sz="3200" smtClean="0"/>
              <a:t>The </a:t>
            </a:r>
            <a:r>
              <a:rPr lang="en-US" altLang="en-US" sz="3200" u="sng" smtClean="0"/>
              <a:t>losses can be carried forward until the partner has positive basis again from capital contributions, additional partnership borrowings, or partnership earnings.  </a:t>
            </a:r>
          </a:p>
          <a:p>
            <a:pPr marL="0" indent="0" eaLnBrk="1" hangingPunct="1">
              <a:lnSpc>
                <a:spcPct val="90000"/>
              </a:lnSpc>
              <a:buFontTx/>
              <a:buNone/>
            </a:pPr>
            <a:endParaRPr lang="en-US" altLang="en-US" sz="2400" u="sng"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mtClean="0"/>
              <a:t> </a:t>
            </a:r>
          </a:p>
        </p:txBody>
      </p:sp>
      <p:sp>
        <p:nvSpPr>
          <p:cNvPr id="2132995" name="Rectangle 3"/>
          <p:cNvSpPr>
            <a:spLocks noGrp="1" noChangeArrowheads="1"/>
          </p:cNvSpPr>
          <p:nvPr>
            <p:ph type="body" sz="half" idx="1"/>
          </p:nvPr>
        </p:nvSpPr>
        <p:spPr>
          <a:xfrm>
            <a:off x="152400" y="152400"/>
            <a:ext cx="8763000" cy="6553200"/>
          </a:xfrm>
          <a:ln w="254000">
            <a:solidFill>
              <a:srgbClr val="FF3300"/>
            </a:solidFill>
          </a:ln>
        </p:spPr>
        <p:txBody>
          <a:bodyPr/>
          <a:lstStyle/>
          <a:p>
            <a:pPr marL="742950" indent="-742950" algn="ctr" eaLnBrk="1" hangingPunct="1">
              <a:buFontTx/>
              <a:buNone/>
              <a:tabLst>
                <a:tab pos="222250" algn="l"/>
              </a:tabLst>
              <a:defRPr/>
            </a:pPr>
            <a:endParaRPr lang="en-US" sz="4800" dirty="0" smtClean="0"/>
          </a:p>
          <a:p>
            <a:pPr marL="742950" indent="-630238" eaLnBrk="1" hangingPunct="1">
              <a:buFontTx/>
              <a:buNone/>
              <a:tabLst>
                <a:tab pos="222250" algn="l"/>
              </a:tabLst>
              <a:defRPr/>
            </a:pPr>
            <a:endParaRPr lang="en-US" sz="4800" dirty="0" smtClean="0"/>
          </a:p>
          <a:p>
            <a:pPr marL="742950" indent="-630238" eaLnBrk="1" hangingPunct="1">
              <a:buFontTx/>
              <a:buNone/>
              <a:tabLst>
                <a:tab pos="222250" algn="l"/>
              </a:tabLst>
              <a:defRPr/>
            </a:pPr>
            <a:r>
              <a:rPr lang="en-US" sz="4800" dirty="0" smtClean="0"/>
              <a:t>8. Determine the limitations on a partner's deduction of partnership losses.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9C0517-5B86-408F-A9B2-FA9595881134}" type="slidenum">
              <a:rPr lang="en-US" altLang="en-US">
                <a:solidFill>
                  <a:srgbClr val="CC3300"/>
                </a:solidFill>
              </a:rPr>
              <a:pPr eaLnBrk="1" hangingPunct="1"/>
              <a:t>53</a:t>
            </a:fld>
            <a:endParaRPr lang="en-US" altLang="en-US">
              <a:solidFill>
                <a:srgbClr val="CC3300"/>
              </a:solidFill>
            </a:endParaRPr>
          </a:p>
        </p:txBody>
      </p:sp>
      <p:sp>
        <p:nvSpPr>
          <p:cNvPr id="64515" name="Rectangle 2"/>
          <p:cNvSpPr>
            <a:spLocks noGrp="1" noChangeArrowheads="1"/>
          </p:cNvSpPr>
          <p:nvPr>
            <p:ph type="title"/>
          </p:nvPr>
        </p:nvSpPr>
        <p:spPr/>
        <p:txBody>
          <a:bodyPr/>
          <a:lstStyle/>
          <a:p>
            <a:pPr eaLnBrk="1" hangingPunct="1"/>
            <a:r>
              <a:rPr lang="en-US" altLang="en-US" smtClean="0"/>
              <a:t> </a:t>
            </a:r>
          </a:p>
        </p:txBody>
      </p:sp>
      <p:sp>
        <p:nvSpPr>
          <p:cNvPr id="64516" name="Rectangle 3"/>
          <p:cNvSpPr>
            <a:spLocks noGrp="1" noChangeArrowheads="1"/>
          </p:cNvSpPr>
          <p:nvPr>
            <p:ph type="body" sz="half" idx="1"/>
          </p:nvPr>
        </p:nvSpPr>
        <p:spPr>
          <a:xfrm>
            <a:off x="304800" y="228600"/>
            <a:ext cx="8458200" cy="6096000"/>
          </a:xfrm>
          <a:noFill/>
        </p:spPr>
        <p:txBody>
          <a:bodyPr/>
          <a:lstStyle/>
          <a:p>
            <a:pPr marL="0" indent="0" eaLnBrk="1" hangingPunct="1">
              <a:lnSpc>
                <a:spcPct val="90000"/>
              </a:lnSpc>
              <a:buFontTx/>
              <a:buNone/>
            </a:pPr>
            <a:r>
              <a:rPr lang="en-US" altLang="en-US" sz="2800" u="sng" smtClean="0"/>
              <a:t>Special Loss Limitations</a:t>
            </a:r>
          </a:p>
          <a:p>
            <a:pPr marL="0" indent="0" eaLnBrk="1" hangingPunct="1">
              <a:lnSpc>
                <a:spcPct val="90000"/>
              </a:lnSpc>
              <a:buFontTx/>
              <a:buNone/>
            </a:pPr>
            <a:r>
              <a:rPr lang="en-US" altLang="en-US" sz="2800" u="sng" smtClean="0"/>
              <a:t>A. At-Risk Loss Limitations.</a:t>
            </a:r>
            <a:r>
              <a:rPr lang="en-US" altLang="en-US" sz="2800" smtClean="0"/>
              <a:t>  Partnership losses that can be taken as deductions are limited to the at-risk basis. The at-risk basis is essentially the same amount as the regular partnership basis with the exception that liabilities increase the at-risk basis only if the partner is at-risk with respect to the amount. Under the at-risk rules, the amount that a partner can deduct may be considerably less than the amount under the regular (Sec. 704(d)) basis limitation rules. </a:t>
            </a:r>
          </a:p>
          <a:p>
            <a:pPr marL="0" indent="0" eaLnBrk="1" hangingPunct="1">
              <a:lnSpc>
                <a:spcPct val="90000"/>
              </a:lnSpc>
              <a:buFontTx/>
              <a:buNone/>
            </a:pPr>
            <a:r>
              <a:rPr lang="en-US" altLang="en-US" sz="2800" smtClean="0"/>
              <a:t>The at-risk rules do not apply to qualified nonrecourse real estate financing.  Partner is at risk for his share of nonrecourse real estate financing if all requirements are met.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FCA1AC-82A4-4550-B4A4-A4B1315EF02C}" type="slidenum">
              <a:rPr lang="en-US" altLang="en-US">
                <a:solidFill>
                  <a:srgbClr val="CC3300"/>
                </a:solidFill>
              </a:rPr>
              <a:pPr eaLnBrk="1" hangingPunct="1"/>
              <a:t>54</a:t>
            </a:fld>
            <a:endParaRPr lang="en-US" altLang="en-US">
              <a:solidFill>
                <a:srgbClr val="CC3300"/>
              </a:solidFill>
            </a:endParaRPr>
          </a:p>
        </p:txBody>
      </p:sp>
      <p:sp>
        <p:nvSpPr>
          <p:cNvPr id="65539" name="Rectangle 3"/>
          <p:cNvSpPr>
            <a:spLocks noGrp="1" noChangeArrowheads="1"/>
          </p:cNvSpPr>
          <p:nvPr>
            <p:ph type="body" idx="1"/>
          </p:nvPr>
        </p:nvSpPr>
        <p:spPr>
          <a:xfrm>
            <a:off x="228600" y="304800"/>
            <a:ext cx="8763000" cy="6096000"/>
          </a:xfrm>
        </p:spPr>
        <p:txBody>
          <a:bodyPr/>
          <a:lstStyle/>
          <a:p>
            <a:pPr marL="0" indent="0" eaLnBrk="1" hangingPunct="1">
              <a:lnSpc>
                <a:spcPct val="90000"/>
              </a:lnSpc>
              <a:buFontTx/>
              <a:buNone/>
            </a:pPr>
            <a:r>
              <a:rPr lang="en-US" altLang="en-US" sz="2800" u="sng" smtClean="0">
                <a:solidFill>
                  <a:srgbClr val="FF3300"/>
                </a:solidFill>
              </a:rPr>
              <a:t>Martin &amp; Clark</a:t>
            </a:r>
            <a:r>
              <a:rPr lang="en-US" altLang="en-US" sz="2800" smtClean="0"/>
              <a:t> and their equal partnership are on a calendar-year basis. An ordinary loss of $84,000 was sustained in 2010. The partners share profits and losses equally. </a:t>
            </a:r>
          </a:p>
          <a:p>
            <a:pPr marL="0" indent="0" eaLnBrk="1" hangingPunct="1">
              <a:lnSpc>
                <a:spcPct val="90000"/>
              </a:lnSpc>
              <a:buFontTx/>
              <a:buNone/>
            </a:pPr>
            <a:r>
              <a:rPr lang="en-US" altLang="en-US" sz="2800" smtClean="0"/>
              <a:t>At 12-31-10, Clark, who materially participates in the partnership's business, had a basis of $36,000 for his partnership interest, before considering the 2010 loss. </a:t>
            </a:r>
          </a:p>
          <a:p>
            <a:pPr marL="0" indent="0" eaLnBrk="1" hangingPunct="1">
              <a:lnSpc>
                <a:spcPct val="90000"/>
              </a:lnSpc>
              <a:buFontTx/>
              <a:buNone/>
            </a:pPr>
            <a:r>
              <a:rPr lang="en-US" altLang="en-US" sz="2800" smtClean="0"/>
              <a:t>On his individual income tax return for 2010, Clark should deduct a (n):</a:t>
            </a:r>
          </a:p>
          <a:p>
            <a:pPr marL="0" indent="0" eaLnBrk="1" hangingPunct="1">
              <a:lnSpc>
                <a:spcPct val="90000"/>
              </a:lnSpc>
              <a:buFontTx/>
              <a:buNone/>
            </a:pPr>
            <a:r>
              <a:rPr lang="en-US" altLang="en-US" sz="2800" smtClean="0"/>
              <a:t>a. Ordinary loss - $36,000</a:t>
            </a:r>
          </a:p>
          <a:p>
            <a:pPr marL="0" indent="0" eaLnBrk="1" hangingPunct="1">
              <a:lnSpc>
                <a:spcPct val="90000"/>
              </a:lnSpc>
              <a:buFontTx/>
              <a:buNone/>
            </a:pPr>
            <a:r>
              <a:rPr lang="en-US" altLang="en-US" sz="2800" smtClean="0"/>
              <a:t>c. Ordinary loss - $36,000, capital loss - $6,000</a:t>
            </a:r>
          </a:p>
          <a:p>
            <a:pPr marL="0" indent="0" eaLnBrk="1" hangingPunct="1">
              <a:lnSpc>
                <a:spcPct val="90000"/>
              </a:lnSpc>
              <a:buFontTx/>
              <a:buNone/>
            </a:pPr>
            <a:r>
              <a:rPr lang="en-US" altLang="en-US" sz="2800" smtClean="0"/>
              <a:t>b. Ordinary loss - $42,000</a:t>
            </a:r>
          </a:p>
          <a:p>
            <a:pPr marL="0" indent="0" eaLnBrk="1" hangingPunct="1">
              <a:lnSpc>
                <a:spcPct val="90000"/>
              </a:lnSpc>
              <a:buFontTx/>
              <a:buNone/>
            </a:pPr>
            <a:r>
              <a:rPr lang="en-US" altLang="en-US" sz="2800" smtClean="0"/>
              <a:t>d. Capital loss - $42,000.</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228600" y="152400"/>
            <a:ext cx="8686800" cy="6477000"/>
          </a:xfrm>
        </p:spPr>
        <p:txBody>
          <a:bodyPr/>
          <a:lstStyle/>
          <a:p>
            <a:pPr marL="0" indent="0" eaLnBrk="1" hangingPunct="1">
              <a:lnSpc>
                <a:spcPct val="90000"/>
              </a:lnSpc>
              <a:buFontTx/>
              <a:buNone/>
              <a:tabLst>
                <a:tab pos="2338388" algn="ctr"/>
                <a:tab pos="4167188" algn="ctr"/>
                <a:tab pos="7150100" algn="r"/>
              </a:tabLst>
              <a:defRPr/>
            </a:pPr>
            <a:r>
              <a:rPr lang="en-US" sz="2800" u="sng" dirty="0" smtClean="0">
                <a:solidFill>
                  <a:srgbClr val="FF3300"/>
                </a:solidFill>
              </a:rPr>
              <a:t>Ken &amp; Liz</a:t>
            </a:r>
            <a:r>
              <a:rPr lang="en-US" sz="2800" dirty="0" smtClean="0"/>
              <a:t> each have a 50% interest in </a:t>
            </a:r>
            <a:r>
              <a:rPr lang="en-US" sz="2800" dirty="0" err="1" smtClean="0"/>
              <a:t>KeLi</a:t>
            </a:r>
            <a:r>
              <a:rPr lang="en-US" sz="2800" dirty="0" smtClean="0"/>
              <a:t> Partnership. All use the calendar year. </a:t>
            </a:r>
            <a:br>
              <a:rPr lang="en-US" sz="2800" dirty="0" smtClean="0"/>
            </a:br>
            <a:endParaRPr lang="en-US" sz="1100" dirty="0" smtClean="0"/>
          </a:p>
          <a:p>
            <a:pPr marL="0" indent="0" eaLnBrk="1" hangingPunct="1">
              <a:lnSpc>
                <a:spcPct val="90000"/>
              </a:lnSpc>
              <a:buFontTx/>
              <a:buNone/>
              <a:tabLst>
                <a:tab pos="2338388" algn="ctr"/>
                <a:tab pos="4167188" algn="ctr"/>
                <a:tab pos="7150100" algn="r"/>
              </a:tabLst>
              <a:defRPr/>
            </a:pPr>
            <a:r>
              <a:rPr lang="en-US" sz="2800" dirty="0" smtClean="0"/>
              <a:t>In 2009, </a:t>
            </a:r>
            <a:r>
              <a:rPr lang="en-US" sz="2800" dirty="0" err="1" smtClean="0"/>
              <a:t>KeLi</a:t>
            </a:r>
            <a:r>
              <a:rPr lang="en-US" sz="2800" dirty="0" smtClean="0"/>
              <a:t> had a $30,000 loss. Ken's basis in his partnership interest on 1-1-09 was $8,000. </a:t>
            </a:r>
          </a:p>
          <a:p>
            <a:pPr marL="0" indent="0" eaLnBrk="1" hangingPunct="1">
              <a:lnSpc>
                <a:spcPct val="90000"/>
              </a:lnSpc>
              <a:buFontTx/>
              <a:buNone/>
              <a:tabLst>
                <a:tab pos="2338388" algn="ctr"/>
                <a:tab pos="4167188" algn="ctr"/>
                <a:tab pos="7150100" algn="r"/>
              </a:tabLst>
              <a:defRPr/>
            </a:pPr>
            <a:endParaRPr lang="en-US" sz="1050" dirty="0" smtClean="0"/>
          </a:p>
          <a:p>
            <a:pPr marL="0" indent="0" eaLnBrk="1" hangingPunct="1">
              <a:lnSpc>
                <a:spcPct val="90000"/>
              </a:lnSpc>
              <a:buFontTx/>
              <a:buNone/>
              <a:tabLst>
                <a:tab pos="2338388" algn="ctr"/>
                <a:tab pos="4167188" algn="ctr"/>
                <a:tab pos="7150100" algn="r"/>
              </a:tabLst>
              <a:defRPr/>
            </a:pPr>
            <a:r>
              <a:rPr lang="en-US" sz="2800" dirty="0" smtClean="0"/>
              <a:t>In 2010, </a:t>
            </a:r>
            <a:r>
              <a:rPr lang="en-US" sz="2800" dirty="0" err="1" smtClean="0"/>
              <a:t>KeLi</a:t>
            </a:r>
            <a:r>
              <a:rPr lang="en-US" sz="2800" dirty="0" smtClean="0"/>
              <a:t> Partnership had a profit of $28,000. There were NO other adjustments to Ken's basis in the partnership in 2009 &amp; 2010. What amount of partnership income (loss) would Ken show on his 2009 &amp; 2010 individual income tax returns? </a:t>
            </a:r>
          </a:p>
          <a:p>
            <a:pPr marL="0" indent="0" eaLnBrk="1" hangingPunct="1">
              <a:lnSpc>
                <a:spcPct val="90000"/>
              </a:lnSpc>
              <a:buFontTx/>
              <a:buNone/>
              <a:tabLst>
                <a:tab pos="2338388" algn="ctr"/>
                <a:tab pos="4167188" algn="ctr"/>
                <a:tab pos="7150100" algn="r"/>
              </a:tabLst>
              <a:defRPr/>
            </a:pPr>
            <a:r>
              <a:rPr lang="en-US" sz="2800" dirty="0" smtClean="0"/>
              <a:t>	</a:t>
            </a:r>
            <a:r>
              <a:rPr lang="en-US" sz="2800" u="sng" dirty="0" smtClean="0"/>
              <a:t>2009</a:t>
            </a:r>
            <a:r>
              <a:rPr lang="en-US" sz="2800" dirty="0" smtClean="0"/>
              <a:t>	</a:t>
            </a:r>
            <a:r>
              <a:rPr lang="en-US" sz="2800" u="sng" dirty="0" smtClean="0"/>
              <a:t>2010</a:t>
            </a:r>
          </a:p>
          <a:p>
            <a:pPr marL="0" indent="0" eaLnBrk="1" hangingPunct="1">
              <a:lnSpc>
                <a:spcPct val="90000"/>
              </a:lnSpc>
              <a:buFontTx/>
              <a:buNone/>
              <a:tabLst>
                <a:tab pos="2338388" algn="ctr"/>
                <a:tab pos="4167188" algn="ctr"/>
                <a:tab pos="7150100" algn="r"/>
              </a:tabLst>
              <a:defRPr/>
            </a:pPr>
            <a:r>
              <a:rPr lang="en-US" sz="2800" dirty="0" smtClean="0"/>
              <a:t>a.	($8,000)	$0 </a:t>
            </a:r>
          </a:p>
          <a:p>
            <a:pPr marL="0" indent="0" eaLnBrk="1" hangingPunct="1">
              <a:lnSpc>
                <a:spcPct val="90000"/>
              </a:lnSpc>
              <a:buFontTx/>
              <a:buNone/>
              <a:tabLst>
                <a:tab pos="2338388" algn="ctr"/>
                <a:tab pos="4167188" algn="ctr"/>
                <a:tab pos="7150100" algn="r"/>
              </a:tabLst>
              <a:defRPr/>
            </a:pPr>
            <a:r>
              <a:rPr lang="en-US" sz="2800" dirty="0" smtClean="0"/>
              <a:t>b.	($8,000)	$7,000 </a:t>
            </a:r>
          </a:p>
          <a:p>
            <a:pPr marL="0" indent="0" eaLnBrk="1" hangingPunct="1">
              <a:lnSpc>
                <a:spcPct val="90000"/>
              </a:lnSpc>
              <a:buFontTx/>
              <a:buNone/>
              <a:tabLst>
                <a:tab pos="2338388" algn="ctr"/>
                <a:tab pos="4167188" algn="ctr"/>
                <a:tab pos="7150100" algn="r"/>
              </a:tabLst>
              <a:defRPr/>
            </a:pPr>
            <a:r>
              <a:rPr lang="en-US" sz="2800" dirty="0" smtClean="0"/>
              <a:t>c.	($15,000)	$7,000 </a:t>
            </a:r>
          </a:p>
          <a:p>
            <a:pPr marL="0" indent="0" eaLnBrk="1" hangingPunct="1">
              <a:lnSpc>
                <a:spcPct val="90000"/>
              </a:lnSpc>
              <a:buFontTx/>
              <a:buNone/>
              <a:tabLst>
                <a:tab pos="2338388" algn="ctr"/>
                <a:tab pos="4167188" algn="ctr"/>
                <a:tab pos="7150100" algn="r"/>
              </a:tabLst>
              <a:defRPr/>
            </a:pPr>
            <a:r>
              <a:rPr lang="en-US" sz="2800" dirty="0" smtClean="0"/>
              <a:t>d.	($15,000)	$14,000	IRS Exam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6386" name="Object 2"/>
          <p:cNvGraphicFramePr>
            <a:graphicFrameLocks noGrp="1" noChangeAspect="1"/>
          </p:cNvGraphicFramePr>
          <p:nvPr>
            <p:ph/>
          </p:nvPr>
        </p:nvGraphicFramePr>
        <p:xfrm>
          <a:off x="293688" y="714375"/>
          <a:ext cx="8416925" cy="5203825"/>
        </p:xfrm>
        <a:graphic>
          <a:graphicData uri="http://schemas.openxmlformats.org/presentationml/2006/ole">
            <mc:AlternateContent xmlns:mc="http://schemas.openxmlformats.org/markup-compatibility/2006">
              <mc:Choice xmlns:v="urn:schemas-microsoft-com:vml" Requires="v">
                <p:oleObj spid="_x0000_s16390" name="Worksheet" r:id="rId4" imgW="2819340" imgH="1743075" progId="Excel.Sheet.8">
                  <p:embed/>
                </p:oleObj>
              </mc:Choice>
              <mc:Fallback>
                <p:oleObj name="Worksheet" r:id="rId4" imgW="2819340" imgH="17430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3688" y="714375"/>
                        <a:ext cx="8416925" cy="520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410" name="Object 2"/>
          <p:cNvGraphicFramePr>
            <a:graphicFrameLocks noGrp="1" noChangeAspect="1"/>
          </p:cNvGraphicFramePr>
          <p:nvPr>
            <p:ph/>
          </p:nvPr>
        </p:nvGraphicFramePr>
        <p:xfrm>
          <a:off x="228600" y="633413"/>
          <a:ext cx="8534400" cy="5072062"/>
        </p:xfrm>
        <a:graphic>
          <a:graphicData uri="http://schemas.openxmlformats.org/presentationml/2006/ole">
            <mc:AlternateContent xmlns:mc="http://schemas.openxmlformats.org/markup-compatibility/2006">
              <mc:Choice xmlns:v="urn:schemas-microsoft-com:vml" Requires="v">
                <p:oleObj spid="_x0000_s17414" name="Worksheet" r:id="rId4" imgW="2933820" imgH="1743075" progId="Excel.Sheet.8">
                  <p:embed/>
                </p:oleObj>
              </mc:Choice>
              <mc:Fallback>
                <p:oleObj name="Worksheet" r:id="rId4" imgW="2933820" imgH="17430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633413"/>
                        <a:ext cx="8534400" cy="507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8434" name="Object 2"/>
          <p:cNvGraphicFramePr>
            <a:graphicFrameLocks noGrp="1" noChangeAspect="1"/>
          </p:cNvGraphicFramePr>
          <p:nvPr>
            <p:ph/>
          </p:nvPr>
        </p:nvGraphicFramePr>
        <p:xfrm>
          <a:off x="228600" y="625475"/>
          <a:ext cx="8529638" cy="5053013"/>
        </p:xfrm>
        <a:graphic>
          <a:graphicData uri="http://schemas.openxmlformats.org/presentationml/2006/ole">
            <mc:AlternateContent xmlns:mc="http://schemas.openxmlformats.org/markup-compatibility/2006">
              <mc:Choice xmlns:v="urn:schemas-microsoft-com:vml" Requires="v">
                <p:oleObj spid="_x0000_s18438" name="Worksheet" r:id="rId4" imgW="2933820" imgH="1743075" progId="Excel.Sheet.8">
                  <p:embed/>
                </p:oleObj>
              </mc:Choice>
              <mc:Fallback>
                <p:oleObj name="Worksheet" r:id="rId4" imgW="2933820" imgH="17430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625475"/>
                        <a:ext cx="8529638" cy="5053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9458" name="Object 2"/>
          <p:cNvGraphicFramePr>
            <a:graphicFrameLocks noGrp="1" noChangeAspect="1"/>
          </p:cNvGraphicFramePr>
          <p:nvPr>
            <p:ph/>
          </p:nvPr>
        </p:nvGraphicFramePr>
        <p:xfrm>
          <a:off x="400050" y="744538"/>
          <a:ext cx="8483600" cy="4276725"/>
        </p:xfrm>
        <a:graphic>
          <a:graphicData uri="http://schemas.openxmlformats.org/presentationml/2006/ole">
            <mc:AlternateContent xmlns:mc="http://schemas.openxmlformats.org/markup-compatibility/2006">
              <mc:Choice xmlns:v="urn:schemas-microsoft-com:vml" Requires="v">
                <p:oleObj spid="_x0000_s19462" name="Worksheet" r:id="rId4" imgW="3495690" imgH="1762215" progId="Excel.Sheet.8">
                  <p:embed/>
                </p:oleObj>
              </mc:Choice>
              <mc:Fallback>
                <p:oleObj name="Worksheet" r:id="rId4" imgW="3495690" imgH="176221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744538"/>
                        <a:ext cx="8483600" cy="427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DBD66C-560F-472C-AAC2-F091DFB30B47}" type="slidenum">
              <a:rPr lang="en-US" altLang="en-US">
                <a:solidFill>
                  <a:srgbClr val="CC3300"/>
                </a:solidFill>
              </a:rPr>
              <a:pPr eaLnBrk="1" hangingPunct="1"/>
              <a:t>6</a:t>
            </a:fld>
            <a:endParaRPr lang="en-US" altLang="en-US">
              <a:solidFill>
                <a:srgbClr val="CC3300"/>
              </a:solidFill>
            </a:endParaRPr>
          </a:p>
        </p:txBody>
      </p:sp>
      <p:sp>
        <p:nvSpPr>
          <p:cNvPr id="31747" name="Rectangle 3"/>
          <p:cNvSpPr>
            <a:spLocks noGrp="1" noChangeArrowheads="1"/>
          </p:cNvSpPr>
          <p:nvPr>
            <p:ph type="body" idx="1"/>
          </p:nvPr>
        </p:nvSpPr>
        <p:spPr>
          <a:xfrm>
            <a:off x="228600" y="304800"/>
            <a:ext cx="8686800" cy="5865813"/>
          </a:xfrm>
        </p:spPr>
        <p:txBody>
          <a:bodyPr/>
          <a:lstStyle/>
          <a:p>
            <a:pPr marL="0" indent="0" eaLnBrk="1" hangingPunct="1">
              <a:buFontTx/>
              <a:buNone/>
            </a:pPr>
            <a:r>
              <a:rPr lang="en-US" altLang="en-US" sz="4000" u="sng" smtClean="0">
                <a:solidFill>
                  <a:srgbClr val="FF0000"/>
                </a:solidFill>
              </a:rPr>
              <a:t>Practice Question</a:t>
            </a:r>
          </a:p>
          <a:p>
            <a:pPr marL="0" indent="0" eaLnBrk="1" hangingPunct="1">
              <a:buFontTx/>
              <a:buNone/>
            </a:pPr>
            <a:r>
              <a:rPr lang="en-US" altLang="en-US" sz="4000" smtClean="0"/>
              <a:t>In computing the ordinary business income of a partnership, a deduction is allowed for:</a:t>
            </a:r>
          </a:p>
          <a:p>
            <a:pPr marL="0" indent="0" eaLnBrk="1" hangingPunct="1">
              <a:buFontTx/>
              <a:buNone/>
            </a:pPr>
            <a:r>
              <a:rPr lang="en-US" altLang="en-US" sz="4000" smtClean="0"/>
              <a:t>a. Net operating loss deduction.</a:t>
            </a:r>
          </a:p>
          <a:p>
            <a:pPr marL="0" indent="0" eaLnBrk="1" hangingPunct="1">
              <a:buFontTx/>
              <a:buNone/>
            </a:pPr>
            <a:r>
              <a:rPr lang="en-US" altLang="en-US" sz="4000" smtClean="0"/>
              <a:t>b. Depreciation Expense</a:t>
            </a:r>
          </a:p>
          <a:p>
            <a:pPr marL="0" indent="0" eaLnBrk="1" hangingPunct="1">
              <a:buFontTx/>
              <a:buNone/>
            </a:pPr>
            <a:r>
              <a:rPr lang="en-US" altLang="en-US" sz="4000" smtClean="0"/>
              <a:t>c. Short-term capital losses.</a:t>
            </a:r>
          </a:p>
          <a:p>
            <a:pPr marL="0" indent="0" eaLnBrk="1" hangingPunct="1">
              <a:buFontTx/>
              <a:buNone/>
            </a:pPr>
            <a:r>
              <a:rPr lang="en-US" altLang="en-US" sz="4000" smtClean="0"/>
              <a:t>d. Gifts to qualified charities.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0482" name="Object 2"/>
          <p:cNvGraphicFramePr>
            <a:graphicFrameLocks noGrp="1" noChangeAspect="1"/>
          </p:cNvGraphicFramePr>
          <p:nvPr>
            <p:ph/>
          </p:nvPr>
        </p:nvGraphicFramePr>
        <p:xfrm>
          <a:off x="68263" y="209550"/>
          <a:ext cx="8858250" cy="5810250"/>
        </p:xfrm>
        <a:graphic>
          <a:graphicData uri="http://schemas.openxmlformats.org/presentationml/2006/ole">
            <mc:AlternateContent xmlns:mc="http://schemas.openxmlformats.org/markup-compatibility/2006">
              <mc:Choice xmlns:v="urn:schemas-microsoft-com:vml" Requires="v">
                <p:oleObj spid="_x0000_s20486" name="Worksheet" r:id="rId4" imgW="3571830" imgH="2343150" progId="Excel.Sheet.8">
                  <p:embed/>
                </p:oleObj>
              </mc:Choice>
              <mc:Fallback>
                <p:oleObj name="Worksheet" r:id="rId4" imgW="3571830" imgH="234315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3" y="209550"/>
                        <a:ext cx="8858250" cy="581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0B9D19-3A3C-4BD6-8D56-0628B812EF75}" type="slidenum">
              <a:rPr lang="en-US" altLang="en-US">
                <a:solidFill>
                  <a:srgbClr val="CC3300"/>
                </a:solidFill>
              </a:rPr>
              <a:pPr eaLnBrk="1" hangingPunct="1"/>
              <a:t>61</a:t>
            </a:fld>
            <a:endParaRPr lang="en-US" altLang="en-US">
              <a:solidFill>
                <a:srgbClr val="CC3300"/>
              </a:solidFill>
            </a:endParaRPr>
          </a:p>
        </p:txBody>
      </p:sp>
      <p:sp>
        <p:nvSpPr>
          <p:cNvPr id="67587" name="Rectangle 2"/>
          <p:cNvSpPr>
            <a:spLocks noGrp="1" noChangeArrowheads="1"/>
          </p:cNvSpPr>
          <p:nvPr>
            <p:ph type="title"/>
          </p:nvPr>
        </p:nvSpPr>
        <p:spPr/>
        <p:txBody>
          <a:bodyPr/>
          <a:lstStyle/>
          <a:p>
            <a:pPr eaLnBrk="1" hangingPunct="1"/>
            <a:r>
              <a:rPr lang="en-US" altLang="en-US" smtClean="0"/>
              <a:t> </a:t>
            </a:r>
          </a:p>
        </p:txBody>
      </p:sp>
      <p:sp>
        <p:nvSpPr>
          <p:cNvPr id="67588" name="Rectangle 3"/>
          <p:cNvSpPr>
            <a:spLocks noGrp="1" noChangeArrowheads="1"/>
          </p:cNvSpPr>
          <p:nvPr>
            <p:ph type="body" sz="half" idx="1"/>
          </p:nvPr>
        </p:nvSpPr>
        <p:spPr>
          <a:xfrm>
            <a:off x="304800" y="228600"/>
            <a:ext cx="8534400" cy="6019800"/>
          </a:xfrm>
          <a:noFill/>
        </p:spPr>
        <p:txBody>
          <a:bodyPr/>
          <a:lstStyle/>
          <a:p>
            <a:pPr marL="0" indent="0" eaLnBrk="1" hangingPunct="1">
              <a:lnSpc>
                <a:spcPct val="80000"/>
              </a:lnSpc>
              <a:buFontTx/>
              <a:buNone/>
            </a:pPr>
            <a:r>
              <a:rPr lang="en-US" altLang="en-US" sz="2800" u="sng" smtClean="0">
                <a:solidFill>
                  <a:srgbClr val="FF0000"/>
                </a:solidFill>
              </a:rPr>
              <a:t>Special Loss Limitations</a:t>
            </a:r>
          </a:p>
          <a:p>
            <a:pPr marL="0" indent="0" eaLnBrk="1" hangingPunct="1">
              <a:lnSpc>
                <a:spcPct val="80000"/>
              </a:lnSpc>
              <a:buFontTx/>
              <a:buNone/>
            </a:pPr>
            <a:r>
              <a:rPr lang="en-US" altLang="en-US" sz="2800" u="sng" smtClean="0"/>
              <a:t>B. Passive Activity Limitations.</a:t>
            </a:r>
            <a:r>
              <a:rPr lang="en-US" altLang="en-US" sz="2800" smtClean="0"/>
              <a:t> Passive activity loss and credit limitations further limit the loss that can be deducted is the Under Sec. 469, all income is divided into (1) amounts derived from passive activities; (2) active income such as salary, bonuses and income from businesses in which the taxpayer materially participates; and (3) portfolio income (e.g., dividends and interest).  Generally, losses of a noncorporate partner from a passive activity cannot be used to offset either active income or portfolio income. Special rules apply to passive losses of C corporations.</a:t>
            </a:r>
          </a:p>
          <a:p>
            <a:pPr marL="0" indent="0" eaLnBrk="1" hangingPunct="1">
              <a:lnSpc>
                <a:spcPct val="80000"/>
              </a:lnSpc>
              <a:buFontTx/>
              <a:buNone/>
            </a:pPr>
            <a:r>
              <a:rPr lang="en-US" altLang="en-US" sz="2800" smtClean="0"/>
              <a:t>Both of the special loss limitations generally act to severely curtail the use of partnership losses at the partner level, much more than do the general partnership basis rules of Sec. 704(d).</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E63FBF-9F2A-449A-8FD9-7B38720DA457}" type="slidenum">
              <a:rPr lang="en-US" altLang="en-US">
                <a:solidFill>
                  <a:srgbClr val="CC3300"/>
                </a:solidFill>
              </a:rPr>
              <a:pPr eaLnBrk="1" hangingPunct="1"/>
              <a:t>62</a:t>
            </a:fld>
            <a:endParaRPr lang="en-US" altLang="en-US">
              <a:solidFill>
                <a:srgbClr val="CC3300"/>
              </a:solidFill>
            </a:endParaRPr>
          </a:p>
        </p:txBody>
      </p:sp>
      <p:sp>
        <p:nvSpPr>
          <p:cNvPr id="68611" name="Rectangle 3"/>
          <p:cNvSpPr>
            <a:spLocks noGrp="1" noChangeArrowheads="1"/>
          </p:cNvSpPr>
          <p:nvPr>
            <p:ph type="body" idx="1"/>
          </p:nvPr>
        </p:nvSpPr>
        <p:spPr>
          <a:xfrm>
            <a:off x="228600" y="228600"/>
            <a:ext cx="8686800" cy="5942013"/>
          </a:xfrm>
        </p:spPr>
        <p:txBody>
          <a:bodyPr/>
          <a:lstStyle/>
          <a:p>
            <a:pPr marL="0" indent="0" eaLnBrk="1" hangingPunct="1">
              <a:buFontTx/>
              <a:buNone/>
            </a:pPr>
            <a:r>
              <a:rPr lang="en-US" altLang="en-US" sz="3200" u="sng" smtClean="0">
                <a:solidFill>
                  <a:srgbClr val="FF3300"/>
                </a:solidFill>
              </a:rPr>
              <a:t>Bud </a:t>
            </a:r>
            <a:r>
              <a:rPr lang="en-US" altLang="en-US" sz="3200" smtClean="0"/>
              <a:t>is single and received wages of $140,000 from IBM in 2010. Bud is a 50% partner in a partnership engaged in a rental real estate activity which generated a $60,000 loss for the partnership. Bud was an active participant in the rental real estate activity. He had no other income. </a:t>
            </a:r>
          </a:p>
          <a:p>
            <a:pPr marL="0" indent="0" eaLnBrk="1" hangingPunct="1">
              <a:buFontTx/>
              <a:buNone/>
            </a:pPr>
            <a:r>
              <a:rPr lang="en-US" altLang="en-US" sz="3200" smtClean="0"/>
              <a:t>How much of the partnership rental loss may Bud deduct on his 2010 income tax return? </a:t>
            </a:r>
            <a:r>
              <a:rPr lang="en-US" altLang="en-US" sz="4400" smtClean="0">
                <a:solidFill>
                  <a:srgbClr val="FF3300"/>
                </a:solidFill>
              </a:rPr>
              <a:t>(Sec. 469(i))</a:t>
            </a:r>
          </a:p>
          <a:p>
            <a:pPr marL="0" indent="0" eaLnBrk="1" hangingPunct="1">
              <a:buFontTx/>
              <a:buNone/>
            </a:pPr>
            <a:r>
              <a:rPr lang="en-US" altLang="en-US" sz="3200" smtClean="0"/>
              <a:t>a. $0  b. $5,000 c. $15,000 d. $25,000</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1506" name="Object 2"/>
          <p:cNvGraphicFramePr>
            <a:graphicFrameLocks noGrp="1" noChangeAspect="1"/>
          </p:cNvGraphicFramePr>
          <p:nvPr>
            <p:ph/>
          </p:nvPr>
        </p:nvGraphicFramePr>
        <p:xfrm>
          <a:off x="152400" y="201613"/>
          <a:ext cx="8763000" cy="6249987"/>
        </p:xfrm>
        <a:graphic>
          <a:graphicData uri="http://schemas.openxmlformats.org/presentationml/2006/ole">
            <mc:AlternateContent xmlns:mc="http://schemas.openxmlformats.org/markup-compatibility/2006">
              <mc:Choice xmlns:v="urn:schemas-microsoft-com:vml" Requires="v">
                <p:oleObj spid="_x0000_s21510" name="Worksheet" r:id="rId4" imgW="2124117" imgH="1514517" progId="Excel.Sheet.8">
                  <p:embed/>
                </p:oleObj>
              </mc:Choice>
              <mc:Fallback>
                <p:oleObj name="Worksheet" r:id="rId4" imgW="2124117" imgH="1514517"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01613"/>
                        <a:ext cx="8763000" cy="6249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30" name="Object 2"/>
          <p:cNvGraphicFramePr>
            <a:graphicFrameLocks noGrp="1" noChangeAspect="1"/>
          </p:cNvGraphicFramePr>
          <p:nvPr>
            <p:ph/>
          </p:nvPr>
        </p:nvGraphicFramePr>
        <p:xfrm>
          <a:off x="228600" y="273050"/>
          <a:ext cx="8686800" cy="6049963"/>
        </p:xfrm>
        <a:graphic>
          <a:graphicData uri="http://schemas.openxmlformats.org/presentationml/2006/ole">
            <mc:AlternateContent xmlns:mc="http://schemas.openxmlformats.org/markup-compatibility/2006">
              <mc:Choice xmlns:v="urn:schemas-microsoft-com:vml" Requires="v">
                <p:oleObj spid="_x0000_s22534" name="Worksheet" r:id="rId4" imgW="2228969" imgH="1552448" progId="Excel.Sheet.8">
                  <p:embed/>
                </p:oleObj>
              </mc:Choice>
              <mc:Fallback>
                <p:oleObj name="Worksheet" r:id="rId4" imgW="2228969" imgH="1552448"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73050"/>
                        <a:ext cx="8686800" cy="6049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C124D0-FF37-4F4E-ACF7-99ECE0B464FE}" type="slidenum">
              <a:rPr lang="en-US" altLang="en-US">
                <a:solidFill>
                  <a:srgbClr val="CC3300"/>
                </a:solidFill>
              </a:rPr>
              <a:pPr eaLnBrk="1" hangingPunct="1"/>
              <a:t>65</a:t>
            </a:fld>
            <a:endParaRPr lang="en-US" altLang="en-US">
              <a:solidFill>
                <a:srgbClr val="CC3300"/>
              </a:solidFill>
            </a:endParaRPr>
          </a:p>
        </p:txBody>
      </p:sp>
      <p:sp>
        <p:nvSpPr>
          <p:cNvPr id="69635" name="Rectangle 2"/>
          <p:cNvSpPr>
            <a:spLocks noGrp="1" noChangeArrowheads="1"/>
          </p:cNvSpPr>
          <p:nvPr>
            <p:ph type="title"/>
          </p:nvPr>
        </p:nvSpPr>
        <p:spPr/>
        <p:txBody>
          <a:bodyPr/>
          <a:lstStyle/>
          <a:p>
            <a:pPr eaLnBrk="1" hangingPunct="1"/>
            <a:r>
              <a:rPr lang="en-US" altLang="en-US" smtClean="0"/>
              <a:t> </a:t>
            </a:r>
          </a:p>
        </p:txBody>
      </p:sp>
      <p:sp>
        <p:nvSpPr>
          <p:cNvPr id="69636" name="Rectangle 3"/>
          <p:cNvSpPr>
            <a:spLocks noGrp="1" noChangeArrowheads="1"/>
          </p:cNvSpPr>
          <p:nvPr>
            <p:ph type="body" sz="half" idx="1"/>
          </p:nvPr>
        </p:nvSpPr>
        <p:spPr>
          <a:xfrm>
            <a:off x="152400" y="228600"/>
            <a:ext cx="8763000" cy="6172200"/>
          </a:xfrm>
          <a:noFill/>
        </p:spPr>
        <p:txBody>
          <a:bodyPr/>
          <a:lstStyle/>
          <a:p>
            <a:pPr marL="0" indent="0" eaLnBrk="1" hangingPunct="1">
              <a:lnSpc>
                <a:spcPct val="90000"/>
              </a:lnSpc>
              <a:buFontTx/>
              <a:buNone/>
            </a:pPr>
            <a:r>
              <a:rPr lang="en-US" altLang="en-US" sz="2800" u="sng" smtClean="0">
                <a:solidFill>
                  <a:srgbClr val="FF0000"/>
                </a:solidFill>
              </a:rPr>
              <a:t>Transactions Between Partner &amp; Partnership</a:t>
            </a:r>
          </a:p>
          <a:p>
            <a:pPr marL="0" indent="0" eaLnBrk="1" hangingPunct="1">
              <a:lnSpc>
                <a:spcPct val="90000"/>
              </a:lnSpc>
              <a:buFontTx/>
              <a:buNone/>
            </a:pPr>
            <a:r>
              <a:rPr lang="en-US" altLang="en-US" sz="2800" u="sng" smtClean="0"/>
              <a:t>A. Sales of Property.</a:t>
            </a:r>
            <a:r>
              <a:rPr lang="en-US" altLang="en-US" sz="2800" smtClean="0"/>
              <a:t>   </a:t>
            </a:r>
          </a:p>
          <a:p>
            <a:pPr marL="0" indent="0" eaLnBrk="1" hangingPunct="1">
              <a:lnSpc>
                <a:spcPct val="90000"/>
              </a:lnSpc>
              <a:buFontTx/>
              <a:buNone/>
            </a:pPr>
            <a:r>
              <a:rPr lang="en-US" altLang="en-US" sz="2800" smtClean="0"/>
              <a:t>No loss can be deducted on the sale or exchange of property between a partnership and a person who directly or indirectly owns more than 50% of the partnership's capital or profits interests.  </a:t>
            </a:r>
          </a:p>
          <a:p>
            <a:pPr marL="0" indent="0" eaLnBrk="1" hangingPunct="1">
              <a:lnSpc>
                <a:spcPct val="90000"/>
              </a:lnSpc>
              <a:buFontTx/>
              <a:buNone/>
            </a:pPr>
            <a:r>
              <a:rPr lang="en-US" altLang="en-US" sz="2800" smtClean="0"/>
              <a:t>Losses are also disallowed on sales or exchanges of property between two partnerships in which the same persons own, directly or indirectly, more than 50% of the capital and profits interests.  </a:t>
            </a:r>
          </a:p>
          <a:p>
            <a:pPr marL="0" indent="0" eaLnBrk="1" hangingPunct="1">
              <a:lnSpc>
                <a:spcPct val="90000"/>
              </a:lnSpc>
              <a:buFontTx/>
              <a:buNone/>
            </a:pPr>
            <a:r>
              <a:rPr lang="en-US" altLang="en-US" sz="2800" smtClean="0"/>
              <a:t>Gain will be ordinary in a sale of property between a partnership and a person who owns a controlling interest.  This rule only applies when the property that is sold or exchanged at a profit is not a capital asset in the transferee's hands.</a:t>
            </a:r>
            <a:r>
              <a:rPr lang="en-US" altLang="en-US" sz="2400" smtClean="0"/>
              <a:t>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sz="half" idx="1"/>
          </p:nvPr>
        </p:nvSpPr>
        <p:spPr>
          <a:xfrm>
            <a:off x="152400" y="152400"/>
            <a:ext cx="8763000" cy="6477000"/>
          </a:xfrm>
          <a:noFill/>
          <a:ln w="254000">
            <a:solidFill>
              <a:srgbClr val="FF3300"/>
            </a:solidFill>
            <a:miter lim="800000"/>
            <a:headEnd/>
            <a:tailEnd/>
          </a:ln>
        </p:spPr>
        <p:txBody>
          <a:bodyPr/>
          <a:lstStyle/>
          <a:p>
            <a:pPr marL="857250" indent="-688975" eaLnBrk="1" hangingPunct="1">
              <a:buFontTx/>
              <a:buNone/>
              <a:tabLst>
                <a:tab pos="222250" algn="l"/>
              </a:tabLst>
            </a:pPr>
            <a:endParaRPr lang="en-US" altLang="en-US" sz="3200" smtClean="0"/>
          </a:p>
          <a:p>
            <a:pPr marL="857250" indent="-688975" eaLnBrk="1" hangingPunct="1">
              <a:buFontTx/>
              <a:buNone/>
              <a:tabLst>
                <a:tab pos="222250" algn="l"/>
              </a:tabLst>
            </a:pPr>
            <a:r>
              <a:rPr lang="en-US" altLang="en-US" sz="7200" smtClean="0"/>
              <a:t>9. Determine tax consequences </a:t>
            </a:r>
            <a:br>
              <a:rPr lang="en-US" altLang="en-US" sz="7200" smtClean="0"/>
            </a:br>
            <a:r>
              <a:rPr lang="en-US" altLang="en-US" sz="7200" smtClean="0"/>
              <a:t>of a guaranteed payment.</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D8FC9B-DFF5-422E-AADF-DD42478D9B50}" type="slidenum">
              <a:rPr lang="en-US" altLang="en-US">
                <a:solidFill>
                  <a:srgbClr val="CC3300"/>
                </a:solidFill>
              </a:rPr>
              <a:pPr eaLnBrk="1" hangingPunct="1"/>
              <a:t>67</a:t>
            </a:fld>
            <a:endParaRPr lang="en-US" altLang="en-US">
              <a:solidFill>
                <a:srgbClr val="CC3300"/>
              </a:solidFill>
            </a:endParaRPr>
          </a:p>
        </p:txBody>
      </p:sp>
      <p:sp>
        <p:nvSpPr>
          <p:cNvPr id="71683" name="Rectangle 2"/>
          <p:cNvSpPr>
            <a:spLocks noGrp="1" noChangeArrowheads="1"/>
          </p:cNvSpPr>
          <p:nvPr>
            <p:ph type="title"/>
          </p:nvPr>
        </p:nvSpPr>
        <p:spPr/>
        <p:txBody>
          <a:bodyPr/>
          <a:lstStyle/>
          <a:p>
            <a:pPr eaLnBrk="1" hangingPunct="1"/>
            <a:r>
              <a:rPr lang="en-US" altLang="en-US" smtClean="0"/>
              <a:t> </a:t>
            </a:r>
          </a:p>
        </p:txBody>
      </p:sp>
      <p:sp>
        <p:nvSpPr>
          <p:cNvPr id="71684" name="Rectangle 3"/>
          <p:cNvSpPr>
            <a:spLocks noGrp="1" noChangeArrowheads="1"/>
          </p:cNvSpPr>
          <p:nvPr>
            <p:ph type="body" sz="half" idx="1"/>
          </p:nvPr>
        </p:nvSpPr>
        <p:spPr>
          <a:xfrm>
            <a:off x="152400" y="152400"/>
            <a:ext cx="8763000" cy="6400800"/>
          </a:xfrm>
          <a:noFill/>
        </p:spPr>
        <p:txBody>
          <a:bodyPr/>
          <a:lstStyle/>
          <a:p>
            <a:pPr marL="0" indent="0" eaLnBrk="1" hangingPunct="1">
              <a:lnSpc>
                <a:spcPct val="110000"/>
              </a:lnSpc>
              <a:buFontTx/>
              <a:buNone/>
            </a:pPr>
            <a:r>
              <a:rPr lang="en-US" altLang="en-US" sz="2400" u="sng" smtClean="0">
                <a:solidFill>
                  <a:srgbClr val="FF0000"/>
                </a:solidFill>
              </a:rPr>
              <a:t>Transactions Between a Partner and the Partnership</a:t>
            </a:r>
          </a:p>
          <a:p>
            <a:pPr marL="0" indent="0" eaLnBrk="1" hangingPunct="1">
              <a:lnSpc>
                <a:spcPct val="110000"/>
              </a:lnSpc>
              <a:buFontTx/>
              <a:buNone/>
            </a:pPr>
            <a:r>
              <a:rPr lang="en-US" altLang="en-US" sz="2400" u="sng" smtClean="0">
                <a:solidFill>
                  <a:srgbClr val="FF0000"/>
                </a:solidFill>
              </a:rPr>
              <a:t>B. Guaranteed Payments.</a:t>
            </a:r>
            <a:r>
              <a:rPr lang="en-US" altLang="en-US" sz="2400" smtClean="0">
                <a:solidFill>
                  <a:srgbClr val="FF0000"/>
                </a:solidFill>
              </a:rPr>
              <a:t>  </a:t>
            </a:r>
          </a:p>
          <a:p>
            <a:pPr marL="0" indent="0" eaLnBrk="1" hangingPunct="1">
              <a:lnSpc>
                <a:spcPct val="110000"/>
              </a:lnSpc>
              <a:buFontTx/>
              <a:buNone/>
            </a:pPr>
            <a:r>
              <a:rPr lang="en-US" altLang="en-US" sz="2400" smtClean="0"/>
              <a:t>A partner is not an employee of his partnership and most fringe benefits are taxable to the partner.  Partners, who perform services for their partnership, are sometimes compensated for these services through the use of guaranteed payments.  </a:t>
            </a:r>
          </a:p>
          <a:p>
            <a:pPr marL="0" indent="0" eaLnBrk="1" hangingPunct="1">
              <a:lnSpc>
                <a:spcPct val="110000"/>
              </a:lnSpc>
              <a:buFontTx/>
              <a:buNone/>
            </a:pPr>
            <a:r>
              <a:rPr lang="en-US" altLang="en-US" sz="2400" smtClean="0"/>
              <a:t>Guaranteed payments includes more than just salary type of payments. Guaranteed payments can also be made for the use of invested capital that are similar to interest.    </a:t>
            </a:r>
          </a:p>
          <a:p>
            <a:pPr marL="0" indent="0" eaLnBrk="1" hangingPunct="1">
              <a:lnSpc>
                <a:spcPct val="110000"/>
              </a:lnSpc>
              <a:buFontTx/>
              <a:buNone/>
            </a:pPr>
            <a:r>
              <a:rPr lang="en-US" altLang="en-US" sz="2400" u="sng" smtClean="0">
                <a:solidFill>
                  <a:srgbClr val="FF0000"/>
                </a:solidFill>
              </a:rPr>
              <a:t>1. Determining the Guaranteed Payment.</a:t>
            </a:r>
            <a:r>
              <a:rPr lang="en-US" altLang="en-US" sz="2400" smtClean="0">
                <a:solidFill>
                  <a:srgbClr val="FF0000"/>
                </a:solidFill>
              </a:rPr>
              <a:t>  </a:t>
            </a:r>
            <a:r>
              <a:rPr lang="en-US" altLang="en-US" sz="2400" smtClean="0"/>
              <a:t>Sometimes the guaranteed payment is expressed as a specific dollar amount.  Other times it is expressed as a guaranteed minimum (that may or may not be in excess of the partner's distributive share).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FF981F-0760-45ED-9591-54091C66E082}" type="slidenum">
              <a:rPr lang="en-US" altLang="en-US">
                <a:solidFill>
                  <a:srgbClr val="CC3300"/>
                </a:solidFill>
              </a:rPr>
              <a:pPr eaLnBrk="1" hangingPunct="1"/>
              <a:t>68</a:t>
            </a:fld>
            <a:endParaRPr lang="en-US" altLang="en-US">
              <a:solidFill>
                <a:srgbClr val="CC3300"/>
              </a:solidFill>
            </a:endParaRPr>
          </a:p>
        </p:txBody>
      </p:sp>
      <p:sp>
        <p:nvSpPr>
          <p:cNvPr id="72707" name="Rectangle 2"/>
          <p:cNvSpPr>
            <a:spLocks noGrp="1" noChangeArrowheads="1"/>
          </p:cNvSpPr>
          <p:nvPr>
            <p:ph type="title"/>
          </p:nvPr>
        </p:nvSpPr>
        <p:spPr/>
        <p:txBody>
          <a:bodyPr/>
          <a:lstStyle/>
          <a:p>
            <a:pPr eaLnBrk="1" hangingPunct="1"/>
            <a:r>
              <a:rPr lang="en-US" altLang="en-US" smtClean="0"/>
              <a:t> </a:t>
            </a:r>
          </a:p>
        </p:txBody>
      </p:sp>
      <p:sp>
        <p:nvSpPr>
          <p:cNvPr id="72708" name="Rectangle 3"/>
          <p:cNvSpPr>
            <a:spLocks noGrp="1" noChangeArrowheads="1"/>
          </p:cNvSpPr>
          <p:nvPr>
            <p:ph type="body" sz="half" idx="1"/>
          </p:nvPr>
        </p:nvSpPr>
        <p:spPr>
          <a:xfrm>
            <a:off x="152400" y="152400"/>
            <a:ext cx="8839200" cy="6324600"/>
          </a:xfrm>
          <a:noFill/>
        </p:spPr>
        <p:txBody>
          <a:bodyPr/>
          <a:lstStyle/>
          <a:p>
            <a:pPr marL="0" indent="0" eaLnBrk="1" hangingPunct="1">
              <a:lnSpc>
                <a:spcPct val="80000"/>
              </a:lnSpc>
              <a:buFontTx/>
              <a:buNone/>
            </a:pPr>
            <a:r>
              <a:rPr lang="en-US" altLang="en-US" sz="2800" u="sng" smtClean="0">
                <a:solidFill>
                  <a:srgbClr val="FF0000"/>
                </a:solidFill>
              </a:rPr>
              <a:t>Transactions Between a Partner and Partnership</a:t>
            </a:r>
          </a:p>
          <a:p>
            <a:pPr marL="0" indent="0" eaLnBrk="1" hangingPunct="1">
              <a:lnSpc>
                <a:spcPct val="80000"/>
              </a:lnSpc>
              <a:buFontTx/>
              <a:buNone/>
            </a:pPr>
            <a:r>
              <a:rPr lang="en-US" altLang="en-US" sz="2800" u="sng" smtClean="0">
                <a:solidFill>
                  <a:srgbClr val="FF0000"/>
                </a:solidFill>
              </a:rPr>
              <a:t>B. Guaranteed Payments.</a:t>
            </a:r>
            <a:r>
              <a:rPr lang="en-US" altLang="en-US" sz="2800" smtClean="0">
                <a:solidFill>
                  <a:srgbClr val="FF0000"/>
                </a:solidFill>
              </a:rPr>
              <a:t>  </a:t>
            </a:r>
          </a:p>
          <a:p>
            <a:pPr marL="0" indent="0" eaLnBrk="1" hangingPunct="1">
              <a:lnSpc>
                <a:spcPct val="90000"/>
              </a:lnSpc>
              <a:buFontTx/>
              <a:buNone/>
            </a:pPr>
            <a:r>
              <a:rPr lang="en-US" altLang="en-US" sz="2800" u="sng" smtClean="0">
                <a:solidFill>
                  <a:srgbClr val="FF0000"/>
                </a:solidFill>
              </a:rPr>
              <a:t>2. Tax Impact of Guaranteed Payments.</a:t>
            </a:r>
            <a:r>
              <a:rPr lang="en-US" altLang="en-US" sz="2800" smtClean="0">
                <a:solidFill>
                  <a:srgbClr val="FF0000"/>
                </a:solidFill>
              </a:rPr>
              <a:t>  </a:t>
            </a:r>
          </a:p>
          <a:p>
            <a:pPr marL="0" indent="0" eaLnBrk="1" hangingPunct="1">
              <a:lnSpc>
                <a:spcPct val="90000"/>
              </a:lnSpc>
              <a:buFontTx/>
              <a:buNone/>
            </a:pPr>
            <a:r>
              <a:rPr lang="en-US" altLang="en-US" sz="2800" smtClean="0"/>
              <a:t>Like salary &amp; interest income, guaranteed payments are always ordinary income to recipient.  </a:t>
            </a:r>
          </a:p>
          <a:p>
            <a:pPr marL="0" indent="0" eaLnBrk="1" hangingPunct="1">
              <a:lnSpc>
                <a:spcPct val="90000"/>
              </a:lnSpc>
              <a:buFontTx/>
              <a:buNone/>
            </a:pPr>
            <a:r>
              <a:rPr lang="en-US" altLang="en-US" sz="2800" smtClean="0"/>
              <a:t>The guaranteed payment is included in recipient's tax year during which the partnership tax year-ends and the partnership deducts or capitalizes the payments.  </a:t>
            </a:r>
          </a:p>
          <a:p>
            <a:pPr marL="0" indent="0" eaLnBrk="1" hangingPunct="1">
              <a:lnSpc>
                <a:spcPct val="90000"/>
              </a:lnSpc>
              <a:buFontTx/>
              <a:buNone/>
            </a:pPr>
            <a:r>
              <a:rPr lang="en-US" altLang="en-US" sz="2800" smtClean="0"/>
              <a:t>For the partnership, the payment is treated as though it were made to an outsider.  If the service is of a nature that it must be capitalized, the guaranteed payment must be capitalized.  Otherwise the guaranteed payment is deductible from ordinary income.</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mtClean="0"/>
              <a:t> </a:t>
            </a:r>
          </a:p>
        </p:txBody>
      </p:sp>
      <p:sp>
        <p:nvSpPr>
          <p:cNvPr id="2135043" name="Rectangle 3"/>
          <p:cNvSpPr>
            <a:spLocks noGrp="1" noChangeArrowheads="1"/>
          </p:cNvSpPr>
          <p:nvPr>
            <p:ph type="body" sz="half" idx="1"/>
          </p:nvPr>
        </p:nvSpPr>
        <p:spPr>
          <a:xfrm>
            <a:off x="152400" y="152400"/>
            <a:ext cx="8839200" cy="6477000"/>
          </a:xfrm>
          <a:ln w="254000">
            <a:solidFill>
              <a:srgbClr val="FF3300"/>
            </a:solidFill>
          </a:ln>
        </p:spPr>
        <p:txBody>
          <a:bodyPr/>
          <a:lstStyle/>
          <a:p>
            <a:pPr marL="1143000" indent="-1143000" algn="ctr" eaLnBrk="1" hangingPunct="1">
              <a:buFontTx/>
              <a:buNone/>
              <a:tabLst>
                <a:tab pos="222250" algn="l"/>
              </a:tabLst>
              <a:defRPr/>
            </a:pPr>
            <a:endParaRPr lang="en-US" sz="2000" dirty="0" smtClean="0"/>
          </a:p>
          <a:p>
            <a:pPr marL="1143000" indent="-1030288" eaLnBrk="1" hangingPunct="1">
              <a:buFontTx/>
              <a:buNone/>
              <a:tabLst>
                <a:tab pos="222250" algn="l"/>
              </a:tabLst>
              <a:defRPr/>
            </a:pPr>
            <a:r>
              <a:rPr lang="en-US" sz="4800" dirty="0" smtClean="0"/>
              <a:t>10. Explain requirements </a:t>
            </a:r>
            <a:br>
              <a:rPr lang="en-US" sz="4800" dirty="0" smtClean="0"/>
            </a:br>
            <a:r>
              <a:rPr lang="en-US" sz="4800" dirty="0" smtClean="0"/>
              <a:t>for the holder of a partnership interest </a:t>
            </a:r>
            <a:br>
              <a:rPr lang="en-US" sz="4800" dirty="0" smtClean="0"/>
            </a:br>
            <a:r>
              <a:rPr lang="en-US" sz="4800" dirty="0" smtClean="0"/>
              <a:t>to be recognized as </a:t>
            </a:r>
            <a:br>
              <a:rPr lang="en-US" sz="4800" dirty="0" smtClean="0"/>
            </a:br>
            <a:r>
              <a:rPr lang="en-US" sz="4800" dirty="0" smtClean="0"/>
              <a:t>a partner in a family partnership.</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2173E7-5F83-45F9-A5A2-9F3FB092813A}" type="slidenum">
              <a:rPr lang="en-US" altLang="en-US">
                <a:solidFill>
                  <a:srgbClr val="CC3300"/>
                </a:solidFill>
              </a:rPr>
              <a:pPr eaLnBrk="1" hangingPunct="1"/>
              <a:t>7</a:t>
            </a:fld>
            <a:endParaRPr lang="en-US" altLang="en-US">
              <a:solidFill>
                <a:srgbClr val="CC3300"/>
              </a:solidFill>
            </a:endParaRPr>
          </a:p>
        </p:txBody>
      </p:sp>
      <p:sp>
        <p:nvSpPr>
          <p:cNvPr id="32771" name="Rectangle 2"/>
          <p:cNvSpPr>
            <a:spLocks noGrp="1" noChangeArrowheads="1"/>
          </p:cNvSpPr>
          <p:nvPr>
            <p:ph type="body" idx="1"/>
          </p:nvPr>
        </p:nvSpPr>
        <p:spPr>
          <a:xfrm>
            <a:off x="228600" y="304800"/>
            <a:ext cx="8686800" cy="5865813"/>
          </a:xfrm>
        </p:spPr>
        <p:txBody>
          <a:bodyPr/>
          <a:lstStyle/>
          <a:p>
            <a:pPr marL="0" indent="0" eaLnBrk="1" hangingPunct="1">
              <a:buFontTx/>
              <a:buNone/>
            </a:pPr>
            <a:r>
              <a:rPr lang="en-US" altLang="en-US" sz="4000" u="sng" smtClean="0">
                <a:solidFill>
                  <a:srgbClr val="FF0000"/>
                </a:solidFill>
              </a:rPr>
              <a:t>Practice Question</a:t>
            </a:r>
            <a:endParaRPr lang="en-US" altLang="en-US" sz="4000" smtClean="0"/>
          </a:p>
          <a:p>
            <a:pPr marL="0" indent="0" eaLnBrk="1" hangingPunct="1">
              <a:buFontTx/>
              <a:buNone/>
            </a:pPr>
            <a:r>
              <a:rPr lang="en-US" altLang="en-US" sz="4000" smtClean="0"/>
              <a:t>In computing the ordinary business income of a partnership, a deduction is allowed for:</a:t>
            </a:r>
          </a:p>
          <a:p>
            <a:pPr marL="0" indent="0" eaLnBrk="1" hangingPunct="1">
              <a:buFontTx/>
              <a:buNone/>
            </a:pPr>
            <a:endParaRPr lang="en-US" altLang="en-US" sz="4000" smtClean="0"/>
          </a:p>
          <a:p>
            <a:pPr marL="0" indent="0" eaLnBrk="1" hangingPunct="1">
              <a:buFontTx/>
              <a:buNone/>
            </a:pPr>
            <a:r>
              <a:rPr lang="en-US" altLang="en-US" sz="4000" u="sng" smtClean="0">
                <a:solidFill>
                  <a:srgbClr val="FF3300"/>
                </a:solidFill>
              </a:rPr>
              <a:t>b. Depreciation Expense</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CF4F27-3D0E-4E1E-A989-1AEDE494C29D}" type="slidenum">
              <a:rPr lang="en-US" altLang="en-US">
                <a:solidFill>
                  <a:srgbClr val="CC3300"/>
                </a:solidFill>
              </a:rPr>
              <a:pPr eaLnBrk="1" hangingPunct="1"/>
              <a:t>70</a:t>
            </a:fld>
            <a:endParaRPr lang="en-US" altLang="en-US">
              <a:solidFill>
                <a:srgbClr val="CC3300"/>
              </a:solidFill>
            </a:endParaRPr>
          </a:p>
        </p:txBody>
      </p:sp>
      <p:sp>
        <p:nvSpPr>
          <p:cNvPr id="74755" name="Rectangle 2"/>
          <p:cNvSpPr>
            <a:spLocks noGrp="1" noChangeArrowheads="1"/>
          </p:cNvSpPr>
          <p:nvPr>
            <p:ph type="title"/>
          </p:nvPr>
        </p:nvSpPr>
        <p:spPr/>
        <p:txBody>
          <a:bodyPr/>
          <a:lstStyle/>
          <a:p>
            <a:pPr eaLnBrk="1" hangingPunct="1"/>
            <a:r>
              <a:rPr lang="en-US" altLang="en-US" smtClean="0"/>
              <a:t> </a:t>
            </a:r>
          </a:p>
        </p:txBody>
      </p:sp>
      <p:sp>
        <p:nvSpPr>
          <p:cNvPr id="74756" name="Rectangle 3"/>
          <p:cNvSpPr>
            <a:spLocks noGrp="1" noChangeArrowheads="1"/>
          </p:cNvSpPr>
          <p:nvPr>
            <p:ph type="body" sz="half" idx="1"/>
          </p:nvPr>
        </p:nvSpPr>
        <p:spPr>
          <a:xfrm>
            <a:off x="228600" y="228600"/>
            <a:ext cx="8763000" cy="6172200"/>
          </a:xfrm>
          <a:noFill/>
        </p:spPr>
        <p:txBody>
          <a:bodyPr/>
          <a:lstStyle/>
          <a:p>
            <a:pPr marL="0" indent="0" eaLnBrk="1" hangingPunct="1">
              <a:lnSpc>
                <a:spcPct val="90000"/>
              </a:lnSpc>
              <a:buFontTx/>
              <a:buNone/>
            </a:pPr>
            <a:r>
              <a:rPr lang="en-US" altLang="en-US" sz="2800" u="sng" smtClean="0">
                <a:solidFill>
                  <a:srgbClr val="FF0000"/>
                </a:solidFill>
              </a:rPr>
              <a:t>Family Partnerships</a:t>
            </a:r>
          </a:p>
          <a:p>
            <a:pPr marL="0" indent="0" eaLnBrk="1" hangingPunct="1">
              <a:buFontTx/>
              <a:buNone/>
            </a:pPr>
            <a:r>
              <a:rPr lang="en-US" altLang="en-US" sz="2800" u="sng" smtClean="0"/>
              <a:t>A. Capital Ownership.</a:t>
            </a:r>
            <a:r>
              <a:rPr lang="en-US" altLang="en-US" sz="2800" smtClean="0"/>
              <a:t>  Family partnerships allow income from an investment to be spread among family members having low marginal tax rates.  The question of whether a family member is a partner is an issue that is frequently litigated.  </a:t>
            </a:r>
            <a:r>
              <a:rPr lang="en-US" altLang="en-US" sz="2800" u="sng" smtClean="0">
                <a:solidFill>
                  <a:srgbClr val="FF0000"/>
                </a:solidFill>
              </a:rPr>
              <a:t>Three tests</a:t>
            </a:r>
            <a:r>
              <a:rPr lang="en-US" altLang="en-US" sz="2800" smtClean="0">
                <a:solidFill>
                  <a:srgbClr val="FF0000"/>
                </a:solidFill>
              </a:rPr>
              <a:t> </a:t>
            </a:r>
            <a:r>
              <a:rPr lang="en-US" altLang="en-US" sz="2800" smtClean="0"/>
              <a:t>must be met if a family member is to be considered the owner of a capital interest in a family partnership: </a:t>
            </a:r>
            <a:r>
              <a:rPr lang="en-US" altLang="en-US" sz="2800" smtClean="0">
                <a:solidFill>
                  <a:srgbClr val="FF0000"/>
                </a:solidFill>
              </a:rPr>
              <a:t>(1) </a:t>
            </a:r>
            <a:r>
              <a:rPr lang="en-US" altLang="en-US" sz="2800" smtClean="0"/>
              <a:t>the partnership interest must be a capital interest; </a:t>
            </a:r>
          </a:p>
          <a:p>
            <a:pPr marL="0" indent="0" eaLnBrk="1" hangingPunct="1">
              <a:buFontTx/>
              <a:buNone/>
            </a:pPr>
            <a:r>
              <a:rPr lang="en-US" altLang="en-US" sz="2800" smtClean="0">
                <a:solidFill>
                  <a:srgbClr val="FF0000"/>
                </a:solidFill>
              </a:rPr>
              <a:t>(2) </a:t>
            </a:r>
            <a:r>
              <a:rPr lang="en-US" altLang="en-US" sz="2800" smtClean="0"/>
              <a:t>capital must be a material income-producing factor in the partnership's business activity; and </a:t>
            </a:r>
          </a:p>
          <a:p>
            <a:pPr marL="0" indent="0" eaLnBrk="1" hangingPunct="1">
              <a:buFontTx/>
              <a:buNone/>
            </a:pPr>
            <a:r>
              <a:rPr lang="en-US" altLang="en-US" sz="2800" smtClean="0">
                <a:solidFill>
                  <a:srgbClr val="FF0000"/>
                </a:solidFill>
              </a:rPr>
              <a:t>(3) </a:t>
            </a:r>
            <a:r>
              <a:rPr lang="en-US" altLang="en-US" sz="2800" smtClean="0"/>
              <a:t>the family member must be the true owner of the interest.</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en-US" smtClean="0"/>
              <a:t> </a:t>
            </a:r>
          </a:p>
        </p:txBody>
      </p:sp>
      <p:sp>
        <p:nvSpPr>
          <p:cNvPr id="2137091" name="Rectangle 3"/>
          <p:cNvSpPr>
            <a:spLocks noGrp="1" noChangeArrowheads="1"/>
          </p:cNvSpPr>
          <p:nvPr>
            <p:ph type="body" sz="half" idx="1"/>
          </p:nvPr>
        </p:nvSpPr>
        <p:spPr>
          <a:xfrm>
            <a:off x="152400" y="152400"/>
            <a:ext cx="8763000" cy="6553200"/>
          </a:xfrm>
          <a:ln w="254000">
            <a:solidFill>
              <a:srgbClr val="FF3300"/>
            </a:solidFill>
          </a:ln>
        </p:spPr>
        <p:txBody>
          <a:bodyPr/>
          <a:lstStyle/>
          <a:p>
            <a:pPr marL="1028700" indent="-1028700" algn="ctr" eaLnBrk="1" hangingPunct="1">
              <a:buFontTx/>
              <a:buNone/>
              <a:tabLst>
                <a:tab pos="222250" algn="l"/>
              </a:tabLst>
              <a:defRPr/>
            </a:pPr>
            <a:endParaRPr lang="en-US" sz="4800" dirty="0" smtClean="0"/>
          </a:p>
          <a:p>
            <a:pPr marL="1028700" indent="-860425" eaLnBrk="1" hangingPunct="1">
              <a:buFontTx/>
              <a:buNone/>
              <a:tabLst>
                <a:tab pos="222250" algn="l"/>
              </a:tabLst>
              <a:defRPr/>
            </a:pPr>
            <a:r>
              <a:rPr lang="en-US" sz="4800" dirty="0" smtClean="0"/>
              <a:t>11. Determine the allocation </a:t>
            </a:r>
            <a:br>
              <a:rPr lang="en-US" sz="4800" dirty="0" smtClean="0"/>
            </a:br>
            <a:r>
              <a:rPr lang="en-US" sz="4800" dirty="0" smtClean="0"/>
              <a:t>of partnership income between a donor and a </a:t>
            </a:r>
            <a:r>
              <a:rPr lang="en-US" sz="4800" dirty="0" err="1" smtClean="0"/>
              <a:t>donee</a:t>
            </a:r>
            <a:r>
              <a:rPr lang="en-US" sz="4800" dirty="0" smtClean="0"/>
              <a:t> of a partnership interest.</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A831CA-0C26-4277-99A6-9B192CD40CD9}" type="slidenum">
              <a:rPr lang="en-US" altLang="en-US">
                <a:solidFill>
                  <a:srgbClr val="CC3300"/>
                </a:solidFill>
              </a:rPr>
              <a:pPr eaLnBrk="1" hangingPunct="1"/>
              <a:t>72</a:t>
            </a:fld>
            <a:endParaRPr lang="en-US" altLang="en-US">
              <a:solidFill>
                <a:srgbClr val="CC3300"/>
              </a:solidFill>
            </a:endParaRPr>
          </a:p>
        </p:txBody>
      </p:sp>
      <p:sp>
        <p:nvSpPr>
          <p:cNvPr id="76803" name="Rectangle 2"/>
          <p:cNvSpPr>
            <a:spLocks noGrp="1" noChangeArrowheads="1"/>
          </p:cNvSpPr>
          <p:nvPr>
            <p:ph type="title"/>
          </p:nvPr>
        </p:nvSpPr>
        <p:spPr/>
        <p:txBody>
          <a:bodyPr/>
          <a:lstStyle/>
          <a:p>
            <a:pPr eaLnBrk="1" hangingPunct="1"/>
            <a:r>
              <a:rPr lang="en-US" altLang="en-US" smtClean="0"/>
              <a:t> </a:t>
            </a:r>
          </a:p>
        </p:txBody>
      </p:sp>
      <p:sp>
        <p:nvSpPr>
          <p:cNvPr id="76804" name="Rectangle 3"/>
          <p:cNvSpPr>
            <a:spLocks noGrp="1" noChangeArrowheads="1"/>
          </p:cNvSpPr>
          <p:nvPr>
            <p:ph type="body" sz="half" idx="1"/>
          </p:nvPr>
        </p:nvSpPr>
        <p:spPr>
          <a:xfrm>
            <a:off x="304800" y="228600"/>
            <a:ext cx="8534400" cy="6019800"/>
          </a:xfrm>
          <a:noFill/>
        </p:spPr>
        <p:txBody>
          <a:bodyPr/>
          <a:lstStyle/>
          <a:p>
            <a:pPr marL="0" indent="0" eaLnBrk="1" hangingPunct="1">
              <a:buFontTx/>
              <a:buNone/>
            </a:pPr>
            <a:r>
              <a:rPr lang="en-US" altLang="en-US" sz="3200" u="sng" smtClean="0">
                <a:solidFill>
                  <a:srgbClr val="FF0000"/>
                </a:solidFill>
              </a:rPr>
              <a:t>Family Partnerships</a:t>
            </a:r>
          </a:p>
          <a:p>
            <a:pPr marL="0" indent="0" eaLnBrk="1" hangingPunct="1">
              <a:buFontTx/>
              <a:buNone/>
            </a:pPr>
            <a:r>
              <a:rPr lang="en-US" altLang="en-US" sz="3200" u="sng" smtClean="0">
                <a:solidFill>
                  <a:srgbClr val="FF0000"/>
                </a:solidFill>
              </a:rPr>
              <a:t>B. Donor-Donee Allocations of Income.</a:t>
            </a:r>
            <a:r>
              <a:rPr lang="en-US" altLang="en-US" sz="3200" smtClean="0">
                <a:solidFill>
                  <a:srgbClr val="FF0000"/>
                </a:solidFill>
              </a:rPr>
              <a:t>  </a:t>
            </a:r>
            <a:r>
              <a:rPr lang="en-US" altLang="en-US" sz="3200" smtClean="0"/>
              <a:t>Partnership income must be properly allocated between a donor and a donee in order to be accepted by the IRS.  </a:t>
            </a:r>
          </a:p>
          <a:p>
            <a:pPr marL="0" indent="0" eaLnBrk="1" hangingPunct="1">
              <a:buFontTx/>
              <a:buNone/>
            </a:pPr>
            <a:r>
              <a:rPr lang="en-US" altLang="en-US" sz="3200" smtClean="0"/>
              <a:t>The </a:t>
            </a:r>
            <a:r>
              <a:rPr lang="en-US" altLang="en-US" sz="3200" u="sng" smtClean="0">
                <a:solidFill>
                  <a:srgbClr val="FF0000"/>
                </a:solidFill>
              </a:rPr>
              <a:t>donor must be allocated reasonable compensation for services</a:t>
            </a:r>
            <a:r>
              <a:rPr lang="en-US" altLang="en-US" sz="3200" smtClean="0">
                <a:solidFill>
                  <a:srgbClr val="FF0000"/>
                </a:solidFill>
              </a:rPr>
              <a:t> </a:t>
            </a:r>
            <a:r>
              <a:rPr lang="en-US" altLang="en-US" sz="3200" smtClean="0"/>
              <a:t>rendered to the partnership.  </a:t>
            </a:r>
          </a:p>
          <a:p>
            <a:pPr marL="0" indent="0" eaLnBrk="1" hangingPunct="1">
              <a:buFontTx/>
              <a:buNone/>
            </a:pPr>
            <a:r>
              <a:rPr lang="en-US" altLang="en-US" sz="3200" smtClean="0"/>
              <a:t>Any remaining income must be allocated based on relative capital interests.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5374C1-F42B-437B-B0BC-65DBCC19FBBE}" type="slidenum">
              <a:rPr lang="en-US" altLang="en-US">
                <a:solidFill>
                  <a:srgbClr val="CC3300"/>
                </a:solidFill>
              </a:rPr>
              <a:pPr eaLnBrk="1" hangingPunct="1"/>
              <a:t>73</a:t>
            </a:fld>
            <a:endParaRPr lang="en-US" altLang="en-US">
              <a:solidFill>
                <a:srgbClr val="CC3300"/>
              </a:solidFill>
            </a:endParaRPr>
          </a:p>
        </p:txBody>
      </p:sp>
      <p:sp>
        <p:nvSpPr>
          <p:cNvPr id="77827" name="Rectangle 3"/>
          <p:cNvSpPr>
            <a:spLocks noGrp="1" noChangeArrowheads="1"/>
          </p:cNvSpPr>
          <p:nvPr>
            <p:ph type="body" idx="1"/>
          </p:nvPr>
        </p:nvSpPr>
        <p:spPr>
          <a:xfrm>
            <a:off x="228600" y="228600"/>
            <a:ext cx="8610600" cy="5942013"/>
          </a:xfrm>
        </p:spPr>
        <p:txBody>
          <a:bodyPr/>
          <a:lstStyle/>
          <a:p>
            <a:pPr marL="0" indent="0" eaLnBrk="1" hangingPunct="1">
              <a:buFontTx/>
              <a:buNone/>
            </a:pPr>
            <a:r>
              <a:rPr lang="en-US" altLang="en-US" sz="3200" smtClean="0"/>
              <a:t>On 1-1-Yr1, Mr. A sold 50% of his business to his son B. The resulting partnership had a profit of $100,000. Capital was a material income producing factor. </a:t>
            </a:r>
            <a:br>
              <a:rPr lang="en-US" altLang="en-US" sz="3200" smtClean="0"/>
            </a:br>
            <a:r>
              <a:rPr lang="en-US" altLang="en-US" sz="3200" smtClean="0"/>
              <a:t>Mr. A performed services worth $50,000, which was reasonable compensation. </a:t>
            </a:r>
            <a:br>
              <a:rPr lang="en-US" altLang="en-US" sz="3200" smtClean="0"/>
            </a:br>
            <a:r>
              <a:rPr lang="en-US" altLang="en-US" sz="3200" smtClean="0"/>
              <a:t>What is the maximum amount of income B can report from the partnership for the year?  </a:t>
            </a:r>
            <a:r>
              <a:rPr lang="en-US" altLang="en-US" sz="4000" smtClean="0">
                <a:solidFill>
                  <a:srgbClr val="FF3300"/>
                </a:solidFill>
              </a:rPr>
              <a:t>(Sec. 704(e))</a:t>
            </a:r>
          </a:p>
          <a:p>
            <a:pPr marL="0" indent="0" eaLnBrk="1" hangingPunct="1">
              <a:buFontTx/>
              <a:buNone/>
            </a:pPr>
            <a:r>
              <a:rPr lang="en-US" altLang="en-US" sz="3200" smtClean="0"/>
              <a:t>a. $15,000              b. $30,000              </a:t>
            </a:r>
          </a:p>
          <a:p>
            <a:pPr marL="0" indent="0" eaLnBrk="1" hangingPunct="1">
              <a:buFontTx/>
              <a:buNone/>
            </a:pPr>
            <a:r>
              <a:rPr lang="en-US" altLang="en-US" sz="3200" smtClean="0"/>
              <a:t>c. $40,000              d. $75,000     e. $25,000</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9F7DB0-394F-4D5E-99C6-750ED5CCDC67}" type="slidenum">
              <a:rPr lang="en-US" altLang="en-US">
                <a:solidFill>
                  <a:srgbClr val="CC3300"/>
                </a:solidFill>
              </a:rPr>
              <a:pPr eaLnBrk="1" hangingPunct="1"/>
              <a:t>74</a:t>
            </a:fld>
            <a:endParaRPr lang="en-US" altLang="en-US">
              <a:solidFill>
                <a:srgbClr val="CC3300"/>
              </a:solidFill>
            </a:endParaRPr>
          </a:p>
        </p:txBody>
      </p:sp>
      <p:graphicFrame>
        <p:nvGraphicFramePr>
          <p:cNvPr id="23554" name="Object 2"/>
          <p:cNvGraphicFramePr>
            <a:graphicFrameLocks noGrp="1" noChangeAspect="1"/>
          </p:cNvGraphicFramePr>
          <p:nvPr>
            <p:ph/>
          </p:nvPr>
        </p:nvGraphicFramePr>
        <p:xfrm>
          <a:off x="304800" y="128588"/>
          <a:ext cx="8434388" cy="6119812"/>
        </p:xfrm>
        <a:graphic>
          <a:graphicData uri="http://schemas.openxmlformats.org/presentationml/2006/ole">
            <mc:AlternateContent xmlns:mc="http://schemas.openxmlformats.org/markup-compatibility/2006">
              <mc:Choice xmlns:v="urn:schemas-microsoft-com:vml" Requires="v">
                <p:oleObj spid="_x0000_s23559" name="Worksheet" r:id="rId4" imgW="2667060" imgH="1809660" progId="Excel.Sheet.8">
                  <p:embed/>
                </p:oleObj>
              </mc:Choice>
              <mc:Fallback>
                <p:oleObj name="Worksheet" r:id="rId4" imgW="2667060" imgH="180966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28588"/>
                        <a:ext cx="8434388" cy="6119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E924C9-7448-4180-8E97-24ECEBAF0689}" type="slidenum">
              <a:rPr lang="en-US" altLang="en-US">
                <a:solidFill>
                  <a:srgbClr val="CC3300"/>
                </a:solidFill>
              </a:rPr>
              <a:pPr eaLnBrk="1" hangingPunct="1"/>
              <a:t>75</a:t>
            </a:fld>
            <a:endParaRPr lang="en-US" altLang="en-US">
              <a:solidFill>
                <a:srgbClr val="CC3300"/>
              </a:solidFill>
            </a:endParaRPr>
          </a:p>
        </p:txBody>
      </p:sp>
      <p:graphicFrame>
        <p:nvGraphicFramePr>
          <p:cNvPr id="24578" name="Object 2"/>
          <p:cNvGraphicFramePr>
            <a:graphicFrameLocks noGrp="1" noChangeAspect="1"/>
          </p:cNvGraphicFramePr>
          <p:nvPr>
            <p:ph/>
          </p:nvPr>
        </p:nvGraphicFramePr>
        <p:xfrm>
          <a:off x="152400" y="228600"/>
          <a:ext cx="8645525" cy="6096000"/>
        </p:xfrm>
        <a:graphic>
          <a:graphicData uri="http://schemas.openxmlformats.org/presentationml/2006/ole">
            <mc:AlternateContent xmlns:mc="http://schemas.openxmlformats.org/markup-compatibility/2006">
              <mc:Choice xmlns:v="urn:schemas-microsoft-com:vml" Requires="v">
                <p:oleObj spid="_x0000_s24583" name="Worksheet" r:id="rId4" imgW="2667060" imgH="1809660" progId="Excel.Sheet.8">
                  <p:embed/>
                </p:oleObj>
              </mc:Choice>
              <mc:Fallback>
                <p:oleObj name="Worksheet" r:id="rId4" imgW="2667060" imgH="180966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28600"/>
                        <a:ext cx="8645525" cy="609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910398-6DFC-4B2C-9653-EEC7845F7F86}" type="slidenum">
              <a:rPr lang="en-US" altLang="en-US">
                <a:solidFill>
                  <a:srgbClr val="CC3300"/>
                </a:solidFill>
              </a:rPr>
              <a:pPr eaLnBrk="1" hangingPunct="1"/>
              <a:t>76</a:t>
            </a:fld>
            <a:endParaRPr lang="en-US" altLang="en-US">
              <a:solidFill>
                <a:srgbClr val="CC3300"/>
              </a:solidFill>
            </a:endParaRPr>
          </a:p>
        </p:txBody>
      </p:sp>
      <p:sp>
        <p:nvSpPr>
          <p:cNvPr id="78851" name="Rectangle 2"/>
          <p:cNvSpPr>
            <a:spLocks noGrp="1" noChangeArrowheads="1"/>
          </p:cNvSpPr>
          <p:nvPr>
            <p:ph type="title"/>
          </p:nvPr>
        </p:nvSpPr>
        <p:spPr/>
        <p:txBody>
          <a:bodyPr/>
          <a:lstStyle/>
          <a:p>
            <a:pPr eaLnBrk="1" hangingPunct="1"/>
            <a:r>
              <a:rPr lang="en-US" altLang="en-US" smtClean="0"/>
              <a:t> </a:t>
            </a:r>
          </a:p>
        </p:txBody>
      </p:sp>
      <p:sp>
        <p:nvSpPr>
          <p:cNvPr id="78852" name="Rectangle 3"/>
          <p:cNvSpPr>
            <a:spLocks noGrp="1" noChangeArrowheads="1"/>
          </p:cNvSpPr>
          <p:nvPr>
            <p:ph type="body" sz="half" idx="1"/>
          </p:nvPr>
        </p:nvSpPr>
        <p:spPr>
          <a:xfrm>
            <a:off x="304800" y="152400"/>
            <a:ext cx="8534400" cy="6324600"/>
          </a:xfrm>
          <a:noFill/>
        </p:spPr>
        <p:txBody>
          <a:bodyPr/>
          <a:lstStyle/>
          <a:p>
            <a:pPr marL="0" indent="0" eaLnBrk="1" hangingPunct="1">
              <a:lnSpc>
                <a:spcPct val="80000"/>
              </a:lnSpc>
              <a:buFontTx/>
              <a:buNone/>
            </a:pPr>
            <a:r>
              <a:rPr lang="en-US" altLang="en-US" sz="2600" u="sng" smtClean="0">
                <a:solidFill>
                  <a:srgbClr val="FF0000"/>
                </a:solidFill>
              </a:rPr>
              <a:t>Tax Planning Considerations</a:t>
            </a:r>
          </a:p>
          <a:p>
            <a:pPr marL="0" indent="0" eaLnBrk="1" hangingPunct="1">
              <a:lnSpc>
                <a:spcPct val="80000"/>
              </a:lnSpc>
              <a:buFontTx/>
              <a:buNone/>
            </a:pPr>
            <a:r>
              <a:rPr lang="en-US" altLang="en-US" sz="2600" u="sng" smtClean="0"/>
              <a:t>A. Timing of Loss Recognition.</a:t>
            </a:r>
            <a:r>
              <a:rPr lang="en-US" altLang="en-US" sz="2600" smtClean="0"/>
              <a:t>  </a:t>
            </a:r>
          </a:p>
          <a:p>
            <a:pPr marL="0" indent="0" eaLnBrk="1" hangingPunct="1">
              <a:lnSpc>
                <a:spcPct val="90000"/>
              </a:lnSpc>
              <a:buFontTx/>
              <a:buNone/>
            </a:pPr>
            <a:r>
              <a:rPr lang="en-US" altLang="en-US" sz="2600" smtClean="0"/>
              <a:t>Loss limitation rules provide a unique opportunity for tax planning.  Income can be projected for the current and future tax years to determine when losses can be used to the greatest advantage.  </a:t>
            </a:r>
          </a:p>
          <a:p>
            <a:pPr marL="0" indent="0" eaLnBrk="1" hangingPunct="1">
              <a:lnSpc>
                <a:spcPct val="90000"/>
              </a:lnSpc>
              <a:buFontTx/>
              <a:buNone/>
            </a:pPr>
            <a:r>
              <a:rPr lang="en-US" altLang="en-US" sz="2600" smtClean="0"/>
              <a:t>A partner can </a:t>
            </a:r>
            <a:r>
              <a:rPr lang="en-US" altLang="en-US" sz="2600" u="sng" smtClean="0"/>
              <a:t>use a loss in the current year </a:t>
            </a:r>
            <a:r>
              <a:rPr lang="en-US" altLang="en-US" sz="2600" smtClean="0"/>
              <a:t>if there is sufficient basis in the partnership interest.  </a:t>
            </a:r>
          </a:p>
          <a:p>
            <a:pPr marL="0" indent="0" eaLnBrk="1" hangingPunct="1">
              <a:lnSpc>
                <a:spcPct val="90000"/>
              </a:lnSpc>
              <a:buFontTx/>
              <a:buNone/>
            </a:pPr>
            <a:r>
              <a:rPr lang="en-US" altLang="en-US" sz="2600" smtClean="0"/>
              <a:t>If basis is not sufficient, an additional contribution of capital can be made by the end of the year, or the partner can convince the partnership to incur additional partnership liabilities in order to obtain the needed basis. </a:t>
            </a:r>
          </a:p>
          <a:p>
            <a:pPr marL="0" indent="0" eaLnBrk="1" hangingPunct="1">
              <a:lnSpc>
                <a:spcPct val="90000"/>
              </a:lnSpc>
              <a:buFontTx/>
              <a:buNone/>
            </a:pPr>
            <a:r>
              <a:rPr lang="en-US" altLang="en-US" sz="2600" smtClean="0"/>
              <a:t>If it is desirable to defer the loss until a later year, basis can be kept low so that the distributive share of losses exceeds basis and the loss utilization is deferred to a later tax year. </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tLang="en-US" smtClean="0"/>
              <a:t> </a:t>
            </a:r>
          </a:p>
        </p:txBody>
      </p:sp>
      <p:sp>
        <p:nvSpPr>
          <p:cNvPr id="2138115" name="Rectangle 3"/>
          <p:cNvSpPr>
            <a:spLocks noGrp="1" noChangeArrowheads="1"/>
          </p:cNvSpPr>
          <p:nvPr>
            <p:ph type="body" sz="half" idx="1"/>
          </p:nvPr>
        </p:nvSpPr>
        <p:spPr>
          <a:xfrm>
            <a:off x="0" y="152400"/>
            <a:ext cx="8991600" cy="6553200"/>
          </a:xfrm>
          <a:ln w="254000">
            <a:solidFill>
              <a:srgbClr val="FF3300"/>
            </a:solidFill>
          </a:ln>
        </p:spPr>
        <p:txBody>
          <a:bodyPr/>
          <a:lstStyle/>
          <a:p>
            <a:pPr marL="1257300" indent="-1257300" algn="ctr" eaLnBrk="1" hangingPunct="1">
              <a:buFontTx/>
              <a:buNone/>
              <a:tabLst>
                <a:tab pos="222250" algn="l"/>
              </a:tabLst>
              <a:defRPr/>
            </a:pPr>
            <a:endParaRPr lang="en-US" sz="5400" dirty="0" smtClean="0"/>
          </a:p>
          <a:p>
            <a:pPr marL="1257300" indent="-1144588" eaLnBrk="1" hangingPunct="1">
              <a:buFontTx/>
              <a:buNone/>
              <a:tabLst>
                <a:tab pos="222250" algn="l"/>
              </a:tabLst>
              <a:defRPr/>
            </a:pPr>
            <a:r>
              <a:rPr lang="en-US" sz="5400" dirty="0" smtClean="0"/>
              <a:t>12. Determine the requirements for filing a partnership tax return.</a:t>
            </a:r>
            <a:endParaRPr lang="en-US" sz="8000"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2795CA-FF69-41A9-820F-933D41A0F1C2}" type="slidenum">
              <a:rPr lang="en-US" altLang="en-US">
                <a:solidFill>
                  <a:srgbClr val="CC3300"/>
                </a:solidFill>
              </a:rPr>
              <a:pPr eaLnBrk="1" hangingPunct="1"/>
              <a:t>78</a:t>
            </a:fld>
            <a:endParaRPr lang="en-US" altLang="en-US">
              <a:solidFill>
                <a:srgbClr val="CC3300"/>
              </a:solidFill>
            </a:endParaRPr>
          </a:p>
        </p:txBody>
      </p:sp>
      <p:sp>
        <p:nvSpPr>
          <p:cNvPr id="80899" name="Rectangle 2"/>
          <p:cNvSpPr>
            <a:spLocks noGrp="1" noChangeArrowheads="1"/>
          </p:cNvSpPr>
          <p:nvPr>
            <p:ph type="title"/>
          </p:nvPr>
        </p:nvSpPr>
        <p:spPr/>
        <p:txBody>
          <a:bodyPr/>
          <a:lstStyle/>
          <a:p>
            <a:pPr eaLnBrk="1" hangingPunct="1"/>
            <a:r>
              <a:rPr lang="en-US" altLang="en-US" smtClean="0"/>
              <a:t> </a:t>
            </a:r>
          </a:p>
        </p:txBody>
      </p:sp>
      <p:sp>
        <p:nvSpPr>
          <p:cNvPr id="80900" name="Rectangle 3"/>
          <p:cNvSpPr>
            <a:spLocks noGrp="1" noChangeArrowheads="1"/>
          </p:cNvSpPr>
          <p:nvPr>
            <p:ph type="body" sz="half" idx="1"/>
          </p:nvPr>
        </p:nvSpPr>
        <p:spPr>
          <a:xfrm>
            <a:off x="152400" y="228600"/>
            <a:ext cx="8839200" cy="6019800"/>
          </a:xfrm>
          <a:noFill/>
        </p:spPr>
        <p:txBody>
          <a:bodyPr/>
          <a:lstStyle/>
          <a:p>
            <a:pPr marL="0" indent="0" eaLnBrk="1" hangingPunct="1">
              <a:lnSpc>
                <a:spcPct val="80000"/>
              </a:lnSpc>
              <a:buFontTx/>
              <a:buNone/>
            </a:pPr>
            <a:r>
              <a:rPr lang="en-US" altLang="en-US" sz="2800" u="sng" smtClean="0">
                <a:solidFill>
                  <a:srgbClr val="FF0000"/>
                </a:solidFill>
              </a:rPr>
              <a:t>Compliance and Procedural Considerations</a:t>
            </a:r>
          </a:p>
          <a:p>
            <a:pPr marL="0" indent="0" eaLnBrk="1" hangingPunct="1">
              <a:lnSpc>
                <a:spcPct val="80000"/>
              </a:lnSpc>
              <a:buFontTx/>
              <a:buNone/>
            </a:pPr>
            <a:r>
              <a:rPr lang="en-US" altLang="en-US" sz="2800" u="sng" smtClean="0"/>
              <a:t>A. Reporting to the IRS and the Partners.  </a:t>
            </a:r>
          </a:p>
          <a:p>
            <a:pPr marL="0" indent="0" eaLnBrk="1" hangingPunct="1">
              <a:lnSpc>
                <a:spcPct val="90000"/>
              </a:lnSpc>
              <a:buFontTx/>
              <a:buNone/>
            </a:pPr>
            <a:r>
              <a:rPr lang="en-US" altLang="en-US" sz="2800" u="sng" smtClean="0"/>
              <a:t>1. Forms.</a:t>
            </a:r>
            <a:r>
              <a:rPr lang="en-US" altLang="en-US" sz="2800" smtClean="0"/>
              <a:t>  Within 3 1/2 months after the end of the partnership tax year, the partnership must file a Form 1065 with the IRS.  Appendix B contains a completed Form 1065.  A partnership return is an information return and the partnership pays no taxes.  Included on Form 1065 are all the items of income, gain, loss and deduction that are not separately stated by the partners. Schedule K of Form 1065 reports both the summary of ordinary income and loss and the separately stated items.  </a:t>
            </a:r>
            <a:r>
              <a:rPr lang="en-US" altLang="en-US" sz="2800" u="sng" smtClean="0"/>
              <a:t>Schedule K-1 is prepared for each partner </a:t>
            </a:r>
            <a:r>
              <a:rPr lang="en-US" altLang="en-US" sz="2800" smtClean="0"/>
              <a:t>and reflects that partner's share of ordinary income or loss and separately stated items.  </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9D2FD9-E62B-45E3-BF2E-F2F377D96930}" type="slidenum">
              <a:rPr lang="en-US" altLang="en-US">
                <a:solidFill>
                  <a:srgbClr val="CC3300"/>
                </a:solidFill>
              </a:rPr>
              <a:pPr eaLnBrk="1" hangingPunct="1"/>
              <a:t>79</a:t>
            </a:fld>
            <a:endParaRPr lang="en-US" altLang="en-US">
              <a:solidFill>
                <a:srgbClr val="CC3300"/>
              </a:solidFill>
            </a:endParaRPr>
          </a:p>
        </p:txBody>
      </p:sp>
      <p:sp>
        <p:nvSpPr>
          <p:cNvPr id="81923" name="Rectangle 2"/>
          <p:cNvSpPr>
            <a:spLocks noGrp="1" noChangeArrowheads="1"/>
          </p:cNvSpPr>
          <p:nvPr>
            <p:ph type="title"/>
          </p:nvPr>
        </p:nvSpPr>
        <p:spPr/>
        <p:txBody>
          <a:bodyPr/>
          <a:lstStyle/>
          <a:p>
            <a:pPr eaLnBrk="1" hangingPunct="1"/>
            <a:r>
              <a:rPr lang="en-US" altLang="en-US" smtClean="0"/>
              <a:t> </a:t>
            </a:r>
          </a:p>
        </p:txBody>
      </p:sp>
      <p:sp>
        <p:nvSpPr>
          <p:cNvPr id="81924" name="Rectangle 3"/>
          <p:cNvSpPr>
            <a:spLocks noGrp="1" noChangeArrowheads="1"/>
          </p:cNvSpPr>
          <p:nvPr>
            <p:ph type="body" sz="half" idx="1"/>
          </p:nvPr>
        </p:nvSpPr>
        <p:spPr>
          <a:xfrm>
            <a:off x="152400" y="152400"/>
            <a:ext cx="8839200" cy="6324600"/>
          </a:xfrm>
          <a:noFill/>
        </p:spPr>
        <p:txBody>
          <a:bodyPr/>
          <a:lstStyle/>
          <a:p>
            <a:pPr marL="0" indent="0" eaLnBrk="1" hangingPunct="1">
              <a:lnSpc>
                <a:spcPct val="80000"/>
              </a:lnSpc>
              <a:buFontTx/>
              <a:buNone/>
            </a:pPr>
            <a:r>
              <a:rPr lang="en-US" altLang="en-US" sz="2400" u="sng" smtClean="0">
                <a:solidFill>
                  <a:srgbClr val="FF0000"/>
                </a:solidFill>
              </a:rPr>
              <a:t>Compliance and Procedural Considerations</a:t>
            </a:r>
          </a:p>
          <a:p>
            <a:pPr marL="0" indent="0" eaLnBrk="1" hangingPunct="1">
              <a:lnSpc>
                <a:spcPct val="80000"/>
              </a:lnSpc>
              <a:buFontTx/>
              <a:buNone/>
            </a:pPr>
            <a:r>
              <a:rPr lang="en-US" altLang="en-US" sz="2400" u="sng" smtClean="0"/>
              <a:t>A. Reporting to the IRS and the Partners.  </a:t>
            </a:r>
          </a:p>
          <a:p>
            <a:pPr marL="0" indent="0" eaLnBrk="1" hangingPunct="1">
              <a:lnSpc>
                <a:spcPct val="90000"/>
              </a:lnSpc>
              <a:buFontTx/>
              <a:buNone/>
            </a:pPr>
            <a:r>
              <a:rPr lang="en-US" altLang="en-US" sz="2400" u="sng" smtClean="0"/>
              <a:t>2. Sec. 444 Election &amp; Required Payments.</a:t>
            </a:r>
            <a:r>
              <a:rPr lang="en-US" altLang="en-US" sz="2400" smtClean="0"/>
              <a:t>  The election to use a tax year other than a required year is made by filing an election under Sec. 444 on Form 8716 by the earlier of (1) the 15th day of the fifth month following the month that includes the first day of the tax year for which the election is effective, or (2) the due date of the income tax return resulting from the Sec. 444 election.  A partnership making a Sec. 444 election needs to annually make a required payment under Sec. 7519.  </a:t>
            </a:r>
          </a:p>
          <a:p>
            <a:pPr marL="0" indent="0" eaLnBrk="1" hangingPunct="1">
              <a:lnSpc>
                <a:spcPct val="90000"/>
              </a:lnSpc>
              <a:buFontTx/>
              <a:buNone/>
            </a:pPr>
            <a:r>
              <a:rPr lang="en-US" altLang="en-US" sz="2400" u="sng" smtClean="0"/>
              <a:t>The required payment </a:t>
            </a:r>
            <a:r>
              <a:rPr lang="en-US" altLang="en-US" sz="2400" smtClean="0"/>
              <a:t>has the effect of collecting a deposit from the partnership equal to the tax (at the highest individual tax rate plus one percentage point) on the partnership's deferred income.  The required payment is made when Form 8752 is filed along with a computational worksheet, which is illustrated in the instructions to the Form 1065.  Refunds of excess required payments are also obtained by filing the Form 8752.</a:t>
            </a:r>
            <a:r>
              <a:rPr lang="en-US" altLang="en-US" sz="80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228600" y="596900"/>
            <a:ext cx="8686800" cy="5087938"/>
          </a:xfrm>
          <a:noFill/>
        </p:spPr>
        <p:txBody>
          <a:bodyPr lIns="90488" tIns="44450" rIns="90488" bIns="44450">
            <a:spAutoFit/>
          </a:bodyPr>
          <a:lstStyle/>
          <a:p>
            <a:pPr algn="l" eaLnBrk="1" hangingPunct="1"/>
            <a:r>
              <a:rPr lang="en-US" altLang="en-US" sz="4000" i="1" u="sng" smtClean="0">
                <a:cs typeface="Times New Roman" panose="02020603050405020304" pitchFamily="18" charset="0"/>
              </a:rPr>
              <a:t>JM Partners -1 </a:t>
            </a:r>
            <a:br>
              <a:rPr lang="en-US" altLang="en-US" sz="4000" i="1" u="sng" smtClean="0">
                <a:cs typeface="Times New Roman" panose="02020603050405020304" pitchFamily="18" charset="0"/>
              </a:rPr>
            </a:br>
            <a:r>
              <a:rPr lang="en-US" altLang="en-US" sz="4000" smtClean="0">
                <a:solidFill>
                  <a:schemeClr val="tx1"/>
                </a:solidFill>
                <a:cs typeface="Times New Roman" panose="02020603050405020304" pitchFamily="18" charset="0"/>
              </a:rPr>
              <a:t>John and his wife Mary are equal partners in JM Enterprises, which operates as a partnership. </a:t>
            </a:r>
            <a:br>
              <a:rPr lang="en-US" altLang="en-US" sz="4000" smtClean="0">
                <a:solidFill>
                  <a:schemeClr val="tx1"/>
                </a:solidFill>
                <a:cs typeface="Times New Roman" panose="02020603050405020304" pitchFamily="18" charset="0"/>
              </a:rPr>
            </a:br>
            <a:r>
              <a:rPr lang="en-US" altLang="en-US" sz="4000" smtClean="0">
                <a:solidFill>
                  <a:schemeClr val="tx1"/>
                </a:solidFill>
                <a:cs typeface="Times New Roman" panose="02020603050405020304" pitchFamily="18" charset="0"/>
              </a:rPr>
              <a:t>How would they report the income and loss items from partnership operations shown on the next slide?</a:t>
            </a:r>
            <a:r>
              <a:rPr lang="en-US" altLang="en-US" sz="4800" b="0" smtClean="0">
                <a:solidFill>
                  <a:schemeClr val="tx1"/>
                </a:solidFill>
                <a:cs typeface="Times New Roman" panose="02020603050405020304" pitchFamily="18" charset="0"/>
              </a:rPr>
              <a:t> </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BAB324-8B6C-4734-AF1C-A8CD4A73CF6B}" type="slidenum">
              <a:rPr lang="en-US" altLang="en-US">
                <a:solidFill>
                  <a:srgbClr val="CC3300"/>
                </a:solidFill>
              </a:rPr>
              <a:pPr eaLnBrk="1" hangingPunct="1"/>
              <a:t>80</a:t>
            </a:fld>
            <a:endParaRPr lang="en-US" altLang="en-US">
              <a:solidFill>
                <a:srgbClr val="CC3300"/>
              </a:solidFill>
            </a:endParaRPr>
          </a:p>
        </p:txBody>
      </p:sp>
      <p:sp>
        <p:nvSpPr>
          <p:cNvPr id="82947" name="Rectangle 2"/>
          <p:cNvSpPr>
            <a:spLocks noGrp="1" noChangeArrowheads="1"/>
          </p:cNvSpPr>
          <p:nvPr>
            <p:ph type="title"/>
          </p:nvPr>
        </p:nvSpPr>
        <p:spPr/>
        <p:txBody>
          <a:bodyPr/>
          <a:lstStyle/>
          <a:p>
            <a:pPr eaLnBrk="1" hangingPunct="1"/>
            <a:r>
              <a:rPr lang="en-US" altLang="en-US" smtClean="0"/>
              <a:t> </a:t>
            </a:r>
          </a:p>
        </p:txBody>
      </p:sp>
      <p:sp>
        <p:nvSpPr>
          <p:cNvPr id="82948" name="Rectangle 3"/>
          <p:cNvSpPr>
            <a:spLocks noGrp="1" noChangeArrowheads="1"/>
          </p:cNvSpPr>
          <p:nvPr>
            <p:ph type="body" sz="half" idx="1"/>
          </p:nvPr>
        </p:nvSpPr>
        <p:spPr>
          <a:xfrm>
            <a:off x="304800" y="152400"/>
            <a:ext cx="8534400" cy="6096000"/>
          </a:xfrm>
          <a:noFill/>
        </p:spPr>
        <p:txBody>
          <a:bodyPr/>
          <a:lstStyle/>
          <a:p>
            <a:pPr marL="0" indent="0" eaLnBrk="1" hangingPunct="1">
              <a:lnSpc>
                <a:spcPct val="80000"/>
              </a:lnSpc>
              <a:buFontTx/>
              <a:buNone/>
            </a:pPr>
            <a:r>
              <a:rPr lang="en-US" altLang="en-US" sz="2400" u="sng" smtClean="0">
                <a:solidFill>
                  <a:srgbClr val="FF0000"/>
                </a:solidFill>
              </a:rPr>
              <a:t>Compliance and Procedural Considerations</a:t>
            </a:r>
          </a:p>
          <a:p>
            <a:pPr marL="0" indent="0" eaLnBrk="1" hangingPunct="1">
              <a:lnSpc>
                <a:spcPct val="90000"/>
              </a:lnSpc>
              <a:buFontTx/>
              <a:buNone/>
            </a:pPr>
            <a:r>
              <a:rPr lang="en-US" altLang="en-US" sz="2400" u="sng" smtClean="0"/>
              <a:t>A. Reporting to the IRS and the Partners.</a:t>
            </a:r>
            <a:r>
              <a:rPr lang="en-US" altLang="en-US" sz="2400" smtClean="0"/>
              <a:t>  </a:t>
            </a:r>
          </a:p>
          <a:p>
            <a:pPr marL="0" indent="0" eaLnBrk="1" hangingPunct="1">
              <a:lnSpc>
                <a:spcPct val="90000"/>
              </a:lnSpc>
              <a:buFontTx/>
              <a:buNone/>
            </a:pPr>
            <a:r>
              <a:rPr lang="en-US" altLang="en-US" sz="2400" u="sng" smtClean="0"/>
              <a:t>3. Estimated Taxes.</a:t>
            </a:r>
            <a:r>
              <a:rPr lang="en-US" altLang="en-US" sz="2400" smtClean="0"/>
              <a:t>  A partnership pays no income taxes so the partnership makes no estimated tax payments.  Partners must make estimated tax payments based on their separate tax positions including their distributive share of partnership income or loss for the current year.  </a:t>
            </a:r>
          </a:p>
          <a:p>
            <a:pPr marL="0" indent="0" eaLnBrk="1" hangingPunct="1">
              <a:lnSpc>
                <a:spcPct val="90000"/>
              </a:lnSpc>
              <a:buFontTx/>
              <a:buNone/>
            </a:pPr>
            <a:r>
              <a:rPr lang="en-US" altLang="en-US" sz="2400" smtClean="0"/>
              <a:t>Partner's self-employment income is reported on Form 1065.  A general partner's self-employment income includes both guaranteed payments of salary, partnership ordinary income and loss and separately stated items, but generally excludes capital gains and losses, Sec. 1231 gains and losses, interest, dividends, and rentals.  This self-employment income is included by the partners with their other self-employment income in determining their self-employment tax liability.  The distributive share of partnership income allocable to a limited partner is not self-employment income.</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A9028E-ABD6-48F4-B180-91A4706C8D57}" type="slidenum">
              <a:rPr lang="en-US" altLang="en-US">
                <a:solidFill>
                  <a:srgbClr val="CC3300"/>
                </a:solidFill>
              </a:rPr>
              <a:pPr eaLnBrk="1" hangingPunct="1"/>
              <a:t>81</a:t>
            </a:fld>
            <a:endParaRPr lang="en-US" altLang="en-US">
              <a:solidFill>
                <a:srgbClr val="CC3300"/>
              </a:solidFill>
            </a:endParaRPr>
          </a:p>
        </p:txBody>
      </p:sp>
      <p:sp>
        <p:nvSpPr>
          <p:cNvPr id="83971" name="Rectangle 2"/>
          <p:cNvSpPr>
            <a:spLocks noGrp="1" noChangeArrowheads="1"/>
          </p:cNvSpPr>
          <p:nvPr>
            <p:ph type="title"/>
          </p:nvPr>
        </p:nvSpPr>
        <p:spPr/>
        <p:txBody>
          <a:bodyPr/>
          <a:lstStyle/>
          <a:p>
            <a:pPr eaLnBrk="1" hangingPunct="1"/>
            <a:r>
              <a:rPr lang="en-US" altLang="en-US" smtClean="0"/>
              <a:t> </a:t>
            </a:r>
          </a:p>
        </p:txBody>
      </p:sp>
      <p:sp>
        <p:nvSpPr>
          <p:cNvPr id="83972" name="Rectangle 3"/>
          <p:cNvSpPr>
            <a:spLocks noGrp="1" noChangeArrowheads="1"/>
          </p:cNvSpPr>
          <p:nvPr>
            <p:ph type="body" sz="half" idx="1"/>
          </p:nvPr>
        </p:nvSpPr>
        <p:spPr>
          <a:xfrm>
            <a:off x="304800" y="228600"/>
            <a:ext cx="8534400" cy="6019800"/>
          </a:xfrm>
          <a:noFill/>
        </p:spPr>
        <p:txBody>
          <a:bodyPr/>
          <a:lstStyle/>
          <a:p>
            <a:pPr marL="0" indent="0" eaLnBrk="1" hangingPunct="1">
              <a:lnSpc>
                <a:spcPct val="80000"/>
              </a:lnSpc>
              <a:buFontTx/>
              <a:buNone/>
            </a:pPr>
            <a:r>
              <a:rPr lang="en-US" altLang="en-US" sz="2400" u="sng" smtClean="0"/>
              <a:t>Compliance and Procedural Considerations</a:t>
            </a:r>
          </a:p>
          <a:p>
            <a:pPr marL="0" indent="0" eaLnBrk="1" hangingPunct="1">
              <a:buFontTx/>
              <a:buNone/>
            </a:pPr>
            <a:r>
              <a:rPr lang="en-US" altLang="en-US" sz="2400" u="sng" smtClean="0"/>
              <a:t>B. IRS Audit Procedures.</a:t>
            </a:r>
            <a:r>
              <a:rPr lang="en-US" altLang="en-US" sz="2400" smtClean="0"/>
              <a:t>  After the 1982 Tax Act, partnership items are examined at the partnership level instead of the partner level.  </a:t>
            </a:r>
          </a:p>
          <a:p>
            <a:pPr marL="0" indent="0" eaLnBrk="1" hangingPunct="1">
              <a:buFontTx/>
              <a:buNone/>
            </a:pPr>
            <a:r>
              <a:rPr lang="en-US" altLang="en-US" sz="2400" smtClean="0"/>
              <a:t>Every partner must report his distributive share of partnership items in conformance with Schedule K-1 or notify the IRS of the inconsistent treatment.</a:t>
            </a:r>
          </a:p>
          <a:p>
            <a:pPr marL="0" indent="0" eaLnBrk="1" hangingPunct="1">
              <a:buFontTx/>
              <a:buNone/>
            </a:pPr>
            <a:r>
              <a:rPr lang="en-US" altLang="en-US" sz="2400" u="sng" smtClean="0"/>
              <a:t>A tax matters partner </a:t>
            </a:r>
            <a:r>
              <a:rPr lang="en-US" altLang="en-US" sz="2400" smtClean="0"/>
              <a:t>is generally assigned to facilitate communication between the IRS and the partners of a large partnership, and to serve as primary representative for the partnership.  </a:t>
            </a:r>
          </a:p>
          <a:p>
            <a:pPr marL="0" indent="0" eaLnBrk="1" hangingPunct="1">
              <a:buFontTx/>
              <a:buNone/>
            </a:pPr>
            <a:r>
              <a:rPr lang="en-US" altLang="en-US" sz="2400" smtClean="0"/>
              <a:t>A single court has jurisdiction to review all partnership items in question for the litigated tax year and the allocation of such items among the partners.</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155F27-D3EB-4AE9-89FE-CFCD7E89DFAA}" type="slidenum">
              <a:rPr lang="en-US" altLang="en-US">
                <a:solidFill>
                  <a:srgbClr val="CC3300"/>
                </a:solidFill>
              </a:rPr>
              <a:pPr eaLnBrk="1" hangingPunct="1"/>
              <a:t>82</a:t>
            </a:fld>
            <a:endParaRPr lang="en-US" altLang="en-US">
              <a:solidFill>
                <a:srgbClr val="CC3300"/>
              </a:solidFill>
            </a:endParaRPr>
          </a:p>
        </p:txBody>
      </p:sp>
      <p:sp>
        <p:nvSpPr>
          <p:cNvPr id="84995" name="Rectangle 2"/>
          <p:cNvSpPr>
            <a:spLocks noGrp="1" noChangeArrowheads="1"/>
          </p:cNvSpPr>
          <p:nvPr>
            <p:ph type="title"/>
          </p:nvPr>
        </p:nvSpPr>
        <p:spPr/>
        <p:txBody>
          <a:bodyPr/>
          <a:lstStyle/>
          <a:p>
            <a:pPr eaLnBrk="1" hangingPunct="1"/>
            <a:r>
              <a:rPr lang="en-US" altLang="en-US" smtClean="0"/>
              <a:t> </a:t>
            </a:r>
          </a:p>
        </p:txBody>
      </p:sp>
      <p:sp>
        <p:nvSpPr>
          <p:cNvPr id="84996" name="Rectangle 3"/>
          <p:cNvSpPr>
            <a:spLocks noGrp="1" noChangeArrowheads="1"/>
          </p:cNvSpPr>
          <p:nvPr>
            <p:ph type="body" sz="half" idx="1"/>
          </p:nvPr>
        </p:nvSpPr>
        <p:spPr>
          <a:xfrm>
            <a:off x="304800" y="381000"/>
            <a:ext cx="8534400" cy="5867400"/>
          </a:xfrm>
          <a:noFill/>
        </p:spPr>
        <p:txBody>
          <a:bodyPr/>
          <a:lstStyle/>
          <a:p>
            <a:pPr marL="0" indent="0" algn="ctr" eaLnBrk="1" hangingPunct="1">
              <a:buFontTx/>
              <a:buNone/>
            </a:pPr>
            <a:r>
              <a:rPr lang="en-US" altLang="en-US" sz="9600" smtClean="0">
                <a:solidFill>
                  <a:srgbClr val="FF3300"/>
                </a:solidFill>
              </a:rPr>
              <a:t>The </a:t>
            </a:r>
          </a:p>
          <a:p>
            <a:pPr marL="0" indent="0" algn="ctr" eaLnBrk="1" hangingPunct="1">
              <a:buFontTx/>
              <a:buNone/>
            </a:pPr>
            <a:r>
              <a:rPr lang="en-US" altLang="en-US" sz="9600" smtClean="0">
                <a:solidFill>
                  <a:srgbClr val="FF3300"/>
                </a:solidFill>
              </a:rPr>
              <a:t>End – </a:t>
            </a:r>
          </a:p>
          <a:p>
            <a:pPr marL="0" indent="0" algn="ctr" eaLnBrk="1" hangingPunct="1">
              <a:buFontTx/>
              <a:buNone/>
            </a:pPr>
            <a:r>
              <a:rPr lang="en-US" altLang="en-US" sz="9600" smtClean="0">
                <a:solidFill>
                  <a:srgbClr val="FF3300"/>
                </a:solidFill>
              </a:rPr>
              <a:t>Part B</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309563" y="228600"/>
          <a:ext cx="8494712" cy="6477000"/>
        </p:xfrm>
        <a:graphic>
          <a:graphicData uri="http://schemas.openxmlformats.org/presentationml/2006/ole">
            <mc:AlternateContent xmlns:mc="http://schemas.openxmlformats.org/markup-compatibility/2006">
              <mc:Choice xmlns:v="urn:schemas-microsoft-com:vml" Requires="v">
                <p:oleObj spid="_x0000_s1030" name="Worksheet" r:id="rId4" imgW="4324502" imgH="3467100" progId="Excel.Sheet.8">
                  <p:embed/>
                </p:oleObj>
              </mc:Choice>
              <mc:Fallback>
                <p:oleObj name="Worksheet" r:id="rId4" imgW="4324502" imgH="34671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563" y="228600"/>
                        <a:ext cx="8494712" cy="6477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9209</TotalTime>
  <Words>3602</Words>
  <Application>Microsoft Office PowerPoint</Application>
  <PresentationFormat>On-screen Show (4:3)</PresentationFormat>
  <Paragraphs>377</Paragraphs>
  <Slides>82</Slides>
  <Notes>82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86" baseType="lpstr">
      <vt:lpstr>Arial</vt:lpstr>
      <vt:lpstr>Times New Roman</vt:lpstr>
      <vt:lpstr>Default Design</vt:lpstr>
      <vt:lpstr>Worksheet</vt:lpstr>
      <vt:lpstr>Chapter 9-1C. Partnership Operation C16-Chp-9-1C-Ptshp-Operate-2016   This file covers pages 20 through 44   Howard Godfrey, Ph.D., CPA Professor of Accounting Copyright 2011</vt:lpstr>
      <vt:lpstr> </vt:lpstr>
      <vt:lpstr> </vt:lpstr>
      <vt:lpstr> </vt:lpstr>
      <vt:lpstr> </vt:lpstr>
      <vt:lpstr>PowerPoint Presentation</vt:lpstr>
      <vt:lpstr>PowerPoint Presentation</vt:lpstr>
      <vt:lpstr>JM Partners -1  John and his wife Mary are equal partners in JM Enterprises, which operates as a partnership.  How would they report the income and loss items from partnership operations shown on the next slide? </vt:lpstr>
      <vt:lpstr>PowerPoint Presentation</vt:lpstr>
      <vt:lpstr>PowerPoint Presentation</vt:lpstr>
      <vt:lpstr>PowerPoint Presentation</vt:lpstr>
      <vt:lpstr>JM Partners-4 The $71,000 of items that make up net income on Schedule C in the preceding problem will all be reported as net income on Form 1065.  The dividends, interest and charitable contributions will be reported on Schedule K (Form 1065) as separately stated items and the political contribution will be reported as a nondeductible item. </vt:lpstr>
      <vt:lpstr>JM Partners-5 John and Mary will each receive a Schedule K-1 reporting their shares of the net income, separately stated items, and nondeductible item.  These will then be included in their Form 1040, with dividends and interest income on Schedule B and the charitable contributions included with other charitable contributions and reported as an itemized deduction. </vt:lpstr>
      <vt:lpstr> </vt:lpstr>
      <vt:lpstr>PowerPoint Presentation</vt:lpstr>
      <vt:lpstr>PowerPoint Presentation</vt:lpstr>
      <vt:lpstr>PowerPoint Presentation</vt:lpstr>
      <vt:lpstr> </vt:lpstr>
      <vt:lpstr>PowerPoint Presentation</vt:lpstr>
      <vt:lpstr>PowerPoint Presentation</vt:lpstr>
      <vt:lpstr> </vt:lpstr>
      <vt:lpstr> </vt:lpstr>
      <vt:lpstr>PowerPoint Presentation</vt:lpstr>
      <vt:lpstr>              BA Partnership- 1 Ben and Ann formed the BA Partnership as equal partners.  Each partner contributed cash and property with a value of $100,000 for partnership operations.  As a result of these contributions, Ben had a basis of $80,000 and Ann a basis of $60,000 in their partnership interests.  At the end of their first year of operations, they had the results on slide 26: </vt:lpstr>
      <vt:lpstr>              BA Partnership - 2  a. What is the net income, excluding separately stated items, that each partner is required to report at the end of the year?  b. How is each of the separately stated items treated on the partners’ tax returns?  c. What is each partner’s basis at year-end?  </vt:lpstr>
      <vt:lpstr>  </vt:lpstr>
      <vt:lpstr>  </vt:lpstr>
      <vt:lpstr>  </vt:lpstr>
      <vt:lpstr>              BA Partnership - 5  a. Partnership net income is $21,000 ($150,000 - $95,000 - $15,000 - $15,000 – $4,000). Each partner reports $10,500 (50% x $21,000). b. Each partner’s share of Sec. 1231 gain will be included with any other Sec. 1231 gains and losses in the Sec. 1231 gain and loss netting process. Each partner’s share of the charitable contribution will be included with other charitable contributions and reported as an itemized deduction.</vt:lpstr>
      <vt:lpstr>          BA Partnership - 6 c. Ben’s basis at year end: $80,000 + (50% x $21,000) + (50% x $2,000) – (50% x $1,000) = $91,000 Ann’s basis at year end: $60,000 + (50% x $21,000) + (50% x $2,000) – (50% x $1,000) = $71,000</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 </vt:lpstr>
      <vt:lpstr>PowerPoint Presentation</vt:lpstr>
      <vt:lpstr> </vt:lpstr>
      <vt:lpstr> </vt:lpstr>
      <vt:lpstr> </vt:lpstr>
      <vt:lpstr> </vt:lpstr>
      <vt:lpstr> </vt:lpstr>
      <vt:lpstr> </vt:lpstr>
      <vt:lpstr>PowerPoint Presentation</vt:lpstr>
      <vt:lpstr>PowerPoint Presentation</vt:lpstr>
      <vt:lpstr>PowerPoint Presentation</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Godfrey, Howard or Willa</dc:creator>
  <cp:lastModifiedBy>Microsoft account</cp:lastModifiedBy>
  <cp:revision>943</cp:revision>
  <dcterms:created xsi:type="dcterms:W3CDTF">2004-01-08T15:38:51Z</dcterms:created>
  <dcterms:modified xsi:type="dcterms:W3CDTF">2015-12-21T01:34:46Z</dcterms:modified>
</cp:coreProperties>
</file>