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handoutMasterIdLst>
    <p:handoutMasterId r:id="rId45"/>
  </p:handoutMasterIdLst>
  <p:sldIdLst>
    <p:sldId id="256" r:id="rId2"/>
    <p:sldId id="268" r:id="rId3"/>
    <p:sldId id="349" r:id="rId4"/>
    <p:sldId id="298" r:id="rId5"/>
    <p:sldId id="302" r:id="rId6"/>
    <p:sldId id="303" r:id="rId7"/>
    <p:sldId id="343" r:id="rId8"/>
    <p:sldId id="344" r:id="rId9"/>
    <p:sldId id="304" r:id="rId10"/>
    <p:sldId id="345" r:id="rId11"/>
    <p:sldId id="306" r:id="rId12"/>
    <p:sldId id="308" r:id="rId13"/>
    <p:sldId id="309" r:id="rId14"/>
    <p:sldId id="310" r:id="rId15"/>
    <p:sldId id="312" r:id="rId16"/>
    <p:sldId id="313" r:id="rId17"/>
    <p:sldId id="314" r:id="rId18"/>
    <p:sldId id="315" r:id="rId19"/>
    <p:sldId id="316" r:id="rId20"/>
    <p:sldId id="317" r:id="rId21"/>
    <p:sldId id="346" r:id="rId22"/>
    <p:sldId id="347" r:id="rId23"/>
    <p:sldId id="319" r:id="rId24"/>
    <p:sldId id="320" r:id="rId25"/>
    <p:sldId id="321" r:id="rId26"/>
    <p:sldId id="322" r:id="rId27"/>
    <p:sldId id="350" r:id="rId28"/>
    <p:sldId id="323" r:id="rId29"/>
    <p:sldId id="324" r:id="rId30"/>
    <p:sldId id="325" r:id="rId31"/>
    <p:sldId id="342" r:id="rId32"/>
    <p:sldId id="329" r:id="rId33"/>
    <p:sldId id="348" r:id="rId34"/>
    <p:sldId id="327" r:id="rId35"/>
    <p:sldId id="328" r:id="rId36"/>
    <p:sldId id="332" r:id="rId37"/>
    <p:sldId id="333" r:id="rId38"/>
    <p:sldId id="334" r:id="rId39"/>
    <p:sldId id="335" r:id="rId40"/>
    <p:sldId id="336" r:id="rId41"/>
    <p:sldId id="338" r:id="rId42"/>
    <p:sldId id="340" r:id="rId43"/>
  </p:sldIdLst>
  <p:sldSz cx="9144000" cy="6858000" type="screen4x3"/>
  <p:notesSz cx="6858000" cy="9144000"/>
  <p:defaultTextStyle>
    <a:defPPr>
      <a:defRPr lang="en-US"/>
    </a:defPPr>
    <a:lvl1pPr algn="l" rtl="0" fontAlgn="base">
      <a:spcBef>
        <a:spcPct val="0"/>
      </a:spcBef>
      <a:spcAft>
        <a:spcPct val="0"/>
      </a:spcAft>
      <a:defRPr sz="3000" kern="1200">
        <a:solidFill>
          <a:schemeClr val="tx1"/>
        </a:solidFill>
        <a:latin typeface="Arial" charset="0"/>
        <a:ea typeface="+mn-ea"/>
        <a:cs typeface="Arial" charset="0"/>
      </a:defRPr>
    </a:lvl1pPr>
    <a:lvl2pPr marL="457200" algn="l" rtl="0" fontAlgn="base">
      <a:spcBef>
        <a:spcPct val="0"/>
      </a:spcBef>
      <a:spcAft>
        <a:spcPct val="0"/>
      </a:spcAft>
      <a:defRPr sz="3000" kern="1200">
        <a:solidFill>
          <a:schemeClr val="tx1"/>
        </a:solidFill>
        <a:latin typeface="Arial" charset="0"/>
        <a:ea typeface="+mn-ea"/>
        <a:cs typeface="Arial" charset="0"/>
      </a:defRPr>
    </a:lvl2pPr>
    <a:lvl3pPr marL="914400" algn="l" rtl="0" fontAlgn="base">
      <a:spcBef>
        <a:spcPct val="0"/>
      </a:spcBef>
      <a:spcAft>
        <a:spcPct val="0"/>
      </a:spcAft>
      <a:defRPr sz="3000" kern="1200">
        <a:solidFill>
          <a:schemeClr val="tx1"/>
        </a:solidFill>
        <a:latin typeface="Arial" charset="0"/>
        <a:ea typeface="+mn-ea"/>
        <a:cs typeface="Arial" charset="0"/>
      </a:defRPr>
    </a:lvl3pPr>
    <a:lvl4pPr marL="1371600" algn="l" rtl="0" fontAlgn="base">
      <a:spcBef>
        <a:spcPct val="0"/>
      </a:spcBef>
      <a:spcAft>
        <a:spcPct val="0"/>
      </a:spcAft>
      <a:defRPr sz="3000" kern="1200">
        <a:solidFill>
          <a:schemeClr val="tx1"/>
        </a:solidFill>
        <a:latin typeface="Arial" charset="0"/>
        <a:ea typeface="+mn-ea"/>
        <a:cs typeface="Arial" charset="0"/>
      </a:defRPr>
    </a:lvl4pPr>
    <a:lvl5pPr marL="1828800" algn="l" rtl="0" fontAlgn="base">
      <a:spcBef>
        <a:spcPct val="0"/>
      </a:spcBef>
      <a:spcAft>
        <a:spcPct val="0"/>
      </a:spcAft>
      <a:defRPr sz="3000" kern="1200">
        <a:solidFill>
          <a:schemeClr val="tx1"/>
        </a:solidFill>
        <a:latin typeface="Arial" charset="0"/>
        <a:ea typeface="+mn-ea"/>
        <a:cs typeface="Arial" charset="0"/>
      </a:defRPr>
    </a:lvl5pPr>
    <a:lvl6pPr marL="2286000" algn="l" defTabSz="914400" rtl="0" eaLnBrk="1" latinLnBrk="0" hangingPunct="1">
      <a:defRPr sz="3000" kern="1200">
        <a:solidFill>
          <a:schemeClr val="tx1"/>
        </a:solidFill>
        <a:latin typeface="Arial" charset="0"/>
        <a:ea typeface="+mn-ea"/>
        <a:cs typeface="Arial" charset="0"/>
      </a:defRPr>
    </a:lvl6pPr>
    <a:lvl7pPr marL="2743200" algn="l" defTabSz="914400" rtl="0" eaLnBrk="1" latinLnBrk="0" hangingPunct="1">
      <a:defRPr sz="3000" kern="1200">
        <a:solidFill>
          <a:schemeClr val="tx1"/>
        </a:solidFill>
        <a:latin typeface="Arial" charset="0"/>
        <a:ea typeface="+mn-ea"/>
        <a:cs typeface="Arial" charset="0"/>
      </a:defRPr>
    </a:lvl7pPr>
    <a:lvl8pPr marL="3200400" algn="l" defTabSz="914400" rtl="0" eaLnBrk="1" latinLnBrk="0" hangingPunct="1">
      <a:defRPr sz="3000" kern="1200">
        <a:solidFill>
          <a:schemeClr val="tx1"/>
        </a:solidFill>
        <a:latin typeface="Arial" charset="0"/>
        <a:ea typeface="+mn-ea"/>
        <a:cs typeface="Arial" charset="0"/>
      </a:defRPr>
    </a:lvl8pPr>
    <a:lvl9pPr marL="3657600" algn="l" defTabSz="914400" rtl="0" eaLnBrk="1" latinLnBrk="0" hangingPunct="1">
      <a:defRPr sz="3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94" autoAdjust="0"/>
    <p:restoredTop sz="94298" autoAdjust="0"/>
  </p:normalViewPr>
  <p:slideViewPr>
    <p:cSldViewPr>
      <p:cViewPr varScale="1">
        <p:scale>
          <a:sx n="65" d="100"/>
          <a:sy n="65" d="100"/>
        </p:scale>
        <p:origin x="151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5017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5018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5018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7E76829-EC3E-40A5-AB9D-1A6CC062515D}" type="slidenum">
              <a:rPr lang="en-US"/>
              <a:pPr>
                <a:defRPr/>
              </a:pPr>
              <a:t>‹#›</a:t>
            </a:fld>
            <a:endParaRPr lang="en-US" dirty="0"/>
          </a:p>
        </p:txBody>
      </p:sp>
    </p:spTree>
    <p:extLst>
      <p:ext uri="{BB962C8B-B14F-4D97-AF65-F5344CB8AC3E}">
        <p14:creationId xmlns:p14="http://schemas.microsoft.com/office/powerpoint/2010/main" val="2238513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7A34E225-654C-407D-A111-91176DDF9493}" type="slidenum">
              <a:rPr lang="en-US"/>
              <a:pPr>
                <a:defRPr/>
              </a:pPr>
              <a:t>‹#›</a:t>
            </a:fld>
            <a:endParaRPr lang="en-US" dirty="0"/>
          </a:p>
        </p:txBody>
      </p:sp>
    </p:spTree>
    <p:extLst>
      <p:ext uri="{BB962C8B-B14F-4D97-AF65-F5344CB8AC3E}">
        <p14:creationId xmlns:p14="http://schemas.microsoft.com/office/powerpoint/2010/main" val="12575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9CC9A906-4DD3-4675-8AB9-AD6845D3CBE3}" type="slidenum">
              <a:rPr lang="en-US" sz="1200" smtClean="0"/>
              <a:pPr eaLnBrk="1" hangingPunct="1"/>
              <a:t>1</a:t>
            </a:fld>
            <a:endParaRPr lang="en-US" sz="12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8F0D22E4-5928-49CC-80A4-69F4A3D0D201}" type="slidenum">
              <a:rPr lang="en-US" sz="1200" smtClean="0"/>
              <a:pPr eaLnBrk="1" hangingPunct="1"/>
              <a:t>10</a:t>
            </a:fld>
            <a:endParaRPr lang="en-US" sz="1200" dirty="0"/>
          </a:p>
        </p:txBody>
      </p:sp>
      <p:sp>
        <p:nvSpPr>
          <p:cNvPr id="56323" name="Rectangle 2"/>
          <p:cNvSpPr>
            <a:spLocks noGrp="1" noRot="1" noChangeAspect="1" noChangeArrowheads="1" noTextEdit="1"/>
          </p:cNvSpPr>
          <p:nvPr>
            <p:ph type="sldImg"/>
          </p:nvPr>
        </p:nvSpPr>
        <p:spPr>
          <a:xfrm>
            <a:off x="1144588" y="685800"/>
            <a:ext cx="4570412" cy="3429000"/>
          </a:xfrm>
          <a:ln/>
        </p:spPr>
      </p:sp>
      <p:sp>
        <p:nvSpPr>
          <p:cNvPr id="56324" name="Rectangle 3"/>
          <p:cNvSpPr>
            <a:spLocks noGrp="1" noChangeArrowheads="1"/>
          </p:cNvSpPr>
          <p:nvPr>
            <p:ph type="body" idx="1"/>
          </p:nvPr>
        </p:nvSpPr>
        <p:spPr>
          <a:noFill/>
        </p:spPr>
        <p:txBody>
          <a:bodyPr lIns="88951" tIns="44476" rIns="88951" bIns="44476"/>
          <a:lstStyle/>
          <a:p>
            <a:pPr eaLnBrk="1" hangingPunct="1"/>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EA2D19DE-0C17-4865-BD73-0B6B7FC68360}" type="slidenum">
              <a:rPr lang="en-US" sz="1200" smtClean="0"/>
              <a:pPr eaLnBrk="1" hangingPunct="1"/>
              <a:t>11</a:t>
            </a:fld>
            <a:endParaRPr lang="en-US" sz="1200"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0D8B58D8-38F1-4508-9299-E5948AFD0CE4}" type="slidenum">
              <a:rPr lang="en-US" sz="1200" smtClean="0"/>
              <a:pPr eaLnBrk="1" hangingPunct="1"/>
              <a:t>12</a:t>
            </a:fld>
            <a:endParaRPr lang="en-US" sz="120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DB44CF4D-D855-443D-9B11-2E69B6692BA4}" type="slidenum">
              <a:rPr lang="en-US" sz="1200" smtClean="0"/>
              <a:pPr eaLnBrk="1" hangingPunct="1"/>
              <a:t>13</a:t>
            </a:fld>
            <a:endParaRPr lang="en-US" sz="120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16E67F80-573A-40B7-9ACB-2C4467EB610C}" type="slidenum">
              <a:rPr lang="en-US" sz="1200" smtClean="0"/>
              <a:pPr eaLnBrk="1" hangingPunct="1"/>
              <a:t>14</a:t>
            </a:fld>
            <a:endParaRPr lang="en-US" sz="1200"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1B71BD6A-39E3-4D93-A1CE-7938E25CD0B1}" type="slidenum">
              <a:rPr lang="en-US" sz="1200" smtClean="0"/>
              <a:pPr eaLnBrk="1" hangingPunct="1"/>
              <a:t>15</a:t>
            </a:fld>
            <a:endParaRPr lang="en-US" sz="120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5F2AE181-7A48-4D51-9E25-E91896894835}" type="slidenum">
              <a:rPr lang="en-US" sz="1200" smtClean="0"/>
              <a:pPr eaLnBrk="1" hangingPunct="1"/>
              <a:t>16</a:t>
            </a:fld>
            <a:endParaRPr lang="en-US" sz="12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1BD27797-C562-4369-8268-6A4CCDA62CB9}" type="slidenum">
              <a:rPr lang="en-US" sz="1200" smtClean="0"/>
              <a:pPr eaLnBrk="1" hangingPunct="1"/>
              <a:t>17</a:t>
            </a:fld>
            <a:endParaRPr lang="en-US" sz="1200"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E556AAE1-F2F4-4F2B-9661-418F7A62C9E9}" type="slidenum">
              <a:rPr lang="en-US" sz="1200" smtClean="0"/>
              <a:pPr eaLnBrk="1" hangingPunct="1"/>
              <a:t>18</a:t>
            </a:fld>
            <a:endParaRPr lang="en-US" sz="1200"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92DD263F-8850-407D-A3A8-D65239E33AA0}" type="slidenum">
              <a:rPr lang="en-US" sz="1200" smtClean="0"/>
              <a:pPr eaLnBrk="1" hangingPunct="1"/>
              <a:t>19</a:t>
            </a:fld>
            <a:endParaRPr lang="en-US" sz="1200"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59CC6FDD-4DA9-4D0E-8A09-FC00EFE6281D}" type="slidenum">
              <a:rPr lang="en-US" sz="1200" smtClean="0"/>
              <a:pPr eaLnBrk="1" hangingPunct="1"/>
              <a:t>2</a:t>
            </a:fld>
            <a:endParaRPr lang="en-US" sz="1200"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2FF68A70-A57B-43D4-87A0-1B25D4AD8839}" type="slidenum">
              <a:rPr lang="en-US" sz="1200" smtClean="0"/>
              <a:pPr eaLnBrk="1" hangingPunct="1"/>
              <a:t>20</a:t>
            </a:fld>
            <a:endParaRPr lang="en-US" sz="1200"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4053BA44-0B39-42F5-906C-6B82FCB1BA00}" type="slidenum">
              <a:rPr lang="en-US" sz="1200" smtClean="0"/>
              <a:pPr eaLnBrk="1" hangingPunct="1"/>
              <a:t>21</a:t>
            </a:fld>
            <a:endParaRPr lang="en-US" sz="1200" dirty="0"/>
          </a:p>
        </p:txBody>
      </p:sp>
      <p:sp>
        <p:nvSpPr>
          <p:cNvPr id="67587" name="Rectangle 2"/>
          <p:cNvSpPr>
            <a:spLocks noGrp="1" noRot="1" noChangeAspect="1" noChangeArrowheads="1" noTextEdit="1"/>
          </p:cNvSpPr>
          <p:nvPr>
            <p:ph type="sldImg"/>
          </p:nvPr>
        </p:nvSpPr>
        <p:spPr>
          <a:xfrm>
            <a:off x="1144588" y="685800"/>
            <a:ext cx="4570412" cy="3429000"/>
          </a:xfrm>
          <a:ln/>
        </p:spPr>
      </p:sp>
      <p:sp>
        <p:nvSpPr>
          <p:cNvPr id="67588" name="Rectangle 3"/>
          <p:cNvSpPr>
            <a:spLocks noGrp="1" noChangeArrowheads="1"/>
          </p:cNvSpPr>
          <p:nvPr>
            <p:ph type="body" idx="1"/>
          </p:nvPr>
        </p:nvSpPr>
        <p:spPr>
          <a:noFill/>
        </p:spPr>
        <p:txBody>
          <a:bodyPr lIns="88951" tIns="44476" rIns="88951" bIns="44476"/>
          <a:lstStyle/>
          <a:p>
            <a:pPr eaLnBrk="1" hangingPunct="1"/>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F6C8A775-37D4-4897-8ABF-E508B70C53AF}" type="slidenum">
              <a:rPr lang="en-US" sz="1200" smtClean="0"/>
              <a:pPr eaLnBrk="1" hangingPunct="1"/>
              <a:t>22</a:t>
            </a:fld>
            <a:endParaRPr lang="en-US" sz="1200" dirty="0"/>
          </a:p>
        </p:txBody>
      </p:sp>
      <p:sp>
        <p:nvSpPr>
          <p:cNvPr id="68611" name="Rectangle 2"/>
          <p:cNvSpPr>
            <a:spLocks noGrp="1" noRot="1" noChangeAspect="1" noChangeArrowheads="1" noTextEdit="1"/>
          </p:cNvSpPr>
          <p:nvPr>
            <p:ph type="sldImg"/>
          </p:nvPr>
        </p:nvSpPr>
        <p:spPr>
          <a:xfrm>
            <a:off x="1144588" y="685800"/>
            <a:ext cx="4570412" cy="3429000"/>
          </a:xfrm>
          <a:ln/>
        </p:spPr>
      </p:sp>
      <p:sp>
        <p:nvSpPr>
          <p:cNvPr id="68612" name="Rectangle 3"/>
          <p:cNvSpPr>
            <a:spLocks noGrp="1" noChangeArrowheads="1"/>
          </p:cNvSpPr>
          <p:nvPr>
            <p:ph type="body" idx="1"/>
          </p:nvPr>
        </p:nvSpPr>
        <p:spPr>
          <a:noFill/>
        </p:spPr>
        <p:txBody>
          <a:bodyPr lIns="88951" tIns="44476" rIns="88951" bIns="44476"/>
          <a:lstStyle/>
          <a:p>
            <a:pPr eaLnBrk="1" hangingPunct="1"/>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70503A26-B4EC-4D21-B6FA-A2C926E61160}" type="slidenum">
              <a:rPr lang="en-US" sz="1200" smtClean="0"/>
              <a:pPr eaLnBrk="1" hangingPunct="1"/>
              <a:t>23</a:t>
            </a:fld>
            <a:endParaRPr lang="en-US" sz="1200" dirty="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2322CDA4-BBE9-419A-B525-986065F4EAA2}" type="slidenum">
              <a:rPr lang="en-US" sz="1200" smtClean="0"/>
              <a:pPr eaLnBrk="1" hangingPunct="1"/>
              <a:t>24</a:t>
            </a:fld>
            <a:endParaRPr lang="en-US" sz="1200" dirty="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C3DE01E8-BA60-42BC-91EA-5164A213477E}" type="slidenum">
              <a:rPr lang="en-US" sz="1200" smtClean="0"/>
              <a:pPr eaLnBrk="1" hangingPunct="1"/>
              <a:t>25</a:t>
            </a:fld>
            <a:endParaRPr lang="en-US" sz="1200" dirty="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46150F5A-3DE8-4961-AA6D-E5E6A3BE7B35}" type="slidenum">
              <a:rPr lang="en-US" sz="1200" smtClean="0"/>
              <a:pPr eaLnBrk="1" hangingPunct="1"/>
              <a:t>26</a:t>
            </a:fld>
            <a:endParaRPr lang="en-US" sz="1200"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22983D5C-D911-4A62-AD96-C92CC5E61065}" type="slidenum">
              <a:rPr lang="en-US" sz="1200" smtClean="0"/>
              <a:pPr eaLnBrk="1" hangingPunct="1"/>
              <a:t>27</a:t>
            </a:fld>
            <a:endParaRPr lang="en-US" sz="1200"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459CD04C-EDA7-434F-809E-A836850A19C9}" type="slidenum">
              <a:rPr lang="en-US" sz="1200" smtClean="0"/>
              <a:pPr eaLnBrk="1" hangingPunct="1"/>
              <a:t>28</a:t>
            </a:fld>
            <a:endParaRPr lang="en-US" sz="1200" dirty="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8D4EC743-C36B-4355-98DD-7832903F3862}" type="slidenum">
              <a:rPr lang="en-US" sz="1200" smtClean="0"/>
              <a:pPr eaLnBrk="1" hangingPunct="1"/>
              <a:t>29</a:t>
            </a:fld>
            <a:endParaRPr lang="en-US" sz="1200"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8EA6034D-6EC7-4C99-9D70-E0DC5D02C06D}" type="slidenum">
              <a:rPr lang="en-US" sz="1200" smtClean="0"/>
              <a:pPr eaLnBrk="1" hangingPunct="1"/>
              <a:t>3</a:t>
            </a:fld>
            <a:endParaRPr lang="en-US" sz="1200"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8855B76E-B561-4B4C-9DA6-69AA3951FECA}" type="slidenum">
              <a:rPr lang="en-US" sz="1200" smtClean="0"/>
              <a:pPr eaLnBrk="1" hangingPunct="1"/>
              <a:t>30</a:t>
            </a:fld>
            <a:endParaRPr lang="en-US" sz="1200" dirty="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C7E7F915-EC3B-4931-9AD3-3A729533183E}" type="slidenum">
              <a:rPr lang="en-US" sz="1200" smtClean="0"/>
              <a:pPr eaLnBrk="1" hangingPunct="1"/>
              <a:t>31</a:t>
            </a:fld>
            <a:endParaRPr lang="en-US" sz="1200" dirty="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AECD0E74-28BB-44E7-932C-201D20FEE9AF}" type="slidenum">
              <a:rPr lang="en-US" sz="1200" smtClean="0"/>
              <a:pPr eaLnBrk="1" hangingPunct="1"/>
              <a:t>32</a:t>
            </a:fld>
            <a:endParaRPr lang="en-US" sz="1200" dirty="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5BDC0A3F-65AF-42E9-84B0-27625C7B6C14}" type="slidenum">
              <a:rPr lang="en-US" sz="1200" smtClean="0"/>
              <a:pPr eaLnBrk="1" hangingPunct="1"/>
              <a:t>33</a:t>
            </a:fld>
            <a:endParaRPr lang="en-US" sz="1200" dirty="0"/>
          </a:p>
        </p:txBody>
      </p:sp>
      <p:sp>
        <p:nvSpPr>
          <p:cNvPr id="79875" name="Rectangle 2"/>
          <p:cNvSpPr>
            <a:spLocks noGrp="1" noRot="1" noChangeAspect="1" noChangeArrowheads="1" noTextEdit="1"/>
          </p:cNvSpPr>
          <p:nvPr>
            <p:ph type="sldImg"/>
          </p:nvPr>
        </p:nvSpPr>
        <p:spPr>
          <a:xfrm>
            <a:off x="1144588" y="685800"/>
            <a:ext cx="4570412" cy="3429000"/>
          </a:xfrm>
          <a:ln/>
        </p:spPr>
      </p:sp>
      <p:sp>
        <p:nvSpPr>
          <p:cNvPr id="79876" name="Rectangle 3"/>
          <p:cNvSpPr>
            <a:spLocks noGrp="1" noChangeArrowheads="1"/>
          </p:cNvSpPr>
          <p:nvPr>
            <p:ph type="body" idx="1"/>
          </p:nvPr>
        </p:nvSpPr>
        <p:spPr>
          <a:noFill/>
        </p:spPr>
        <p:txBody>
          <a:bodyPr lIns="91433" tIns="45717" rIns="91433" bIns="45717"/>
          <a:lstStyle/>
          <a:p>
            <a:pPr eaLnBrk="1" hangingPunct="1"/>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0EE60244-41AA-49CE-9D6C-21B880CE2571}" type="slidenum">
              <a:rPr lang="en-US" sz="1200" smtClean="0"/>
              <a:pPr eaLnBrk="1" hangingPunct="1"/>
              <a:t>34</a:t>
            </a:fld>
            <a:endParaRPr lang="en-US" sz="1200" dirty="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1D207CE8-A7BD-4F75-B0BD-D07FCEA10F19}" type="slidenum">
              <a:rPr lang="en-US" sz="1200" smtClean="0"/>
              <a:pPr eaLnBrk="1" hangingPunct="1"/>
              <a:t>35</a:t>
            </a:fld>
            <a:endParaRPr lang="en-US" sz="1200" dirty="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260FF901-601B-4704-AF12-96818BB7F6A2}" type="slidenum">
              <a:rPr lang="en-US" sz="1200" smtClean="0"/>
              <a:pPr eaLnBrk="1" hangingPunct="1"/>
              <a:t>36</a:t>
            </a:fld>
            <a:endParaRPr lang="en-US" sz="1200" dirty="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5FDE5D7B-F11E-4E18-88FB-EC1BDE9DED2E}" type="slidenum">
              <a:rPr lang="en-US" sz="1200" smtClean="0"/>
              <a:pPr eaLnBrk="1" hangingPunct="1"/>
              <a:t>37</a:t>
            </a:fld>
            <a:endParaRPr lang="en-US" sz="1200" dirty="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EBE81CCD-CB7A-4DCC-97A5-56491A755B96}" type="slidenum">
              <a:rPr lang="en-US" sz="1200" smtClean="0"/>
              <a:pPr eaLnBrk="1" hangingPunct="1"/>
              <a:t>38</a:t>
            </a:fld>
            <a:endParaRPr lang="en-US" sz="1200" dirty="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565BE92C-DF96-4128-A64D-F1B246D24978}" type="slidenum">
              <a:rPr lang="en-US" sz="1200" smtClean="0"/>
              <a:pPr eaLnBrk="1" hangingPunct="1"/>
              <a:t>39</a:t>
            </a:fld>
            <a:endParaRPr lang="en-US" sz="1200" dirty="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63C3BF14-7529-425D-A318-E74D36A54514}" type="slidenum">
              <a:rPr lang="en-US" sz="1200" smtClean="0"/>
              <a:pPr eaLnBrk="1" hangingPunct="1"/>
              <a:t>4</a:t>
            </a:fld>
            <a:endParaRPr 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D8B3A945-4474-409E-A1C3-5C173AA3C344}" type="slidenum">
              <a:rPr lang="en-US" sz="1200" smtClean="0"/>
              <a:pPr eaLnBrk="1" hangingPunct="1"/>
              <a:t>40</a:t>
            </a:fld>
            <a:endParaRPr lang="en-US" sz="1200" dirty="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CE3D9FAF-2B63-448E-A72C-010AD57B2A13}" type="slidenum">
              <a:rPr lang="en-US" sz="1200" smtClean="0"/>
              <a:pPr eaLnBrk="1" hangingPunct="1"/>
              <a:t>41</a:t>
            </a:fld>
            <a:endParaRPr lang="en-US" sz="1200" dirty="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4F67AF56-4F6E-44E5-8BAB-A270A9B66B07}" type="slidenum">
              <a:rPr lang="en-US" sz="1200" smtClean="0"/>
              <a:pPr eaLnBrk="1" hangingPunct="1"/>
              <a:t>42</a:t>
            </a:fld>
            <a:endParaRPr lang="en-US" sz="1200" dirty="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B332E377-FE30-49A6-9935-306F98C0B1DE}" type="slidenum">
              <a:rPr lang="en-US" sz="1200" smtClean="0"/>
              <a:pPr eaLnBrk="1" hangingPunct="1"/>
              <a:t>5</a:t>
            </a:fld>
            <a:endParaRPr lang="en-US" sz="1200"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62C7D040-AEC5-49DF-B8AD-DF54D3181E80}" type="slidenum">
              <a:rPr lang="en-US" sz="1200" smtClean="0"/>
              <a:pPr eaLnBrk="1" hangingPunct="1"/>
              <a:t>6</a:t>
            </a:fld>
            <a:endParaRPr lang="en-US" sz="120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89AEAAEA-CCCD-4C05-ABFE-798109733E26}" type="slidenum">
              <a:rPr lang="en-US" sz="1200" smtClean="0"/>
              <a:pPr eaLnBrk="1" hangingPunct="1"/>
              <a:t>7</a:t>
            </a:fld>
            <a:endParaRPr lang="en-US" sz="1200" dirty="0"/>
          </a:p>
        </p:txBody>
      </p:sp>
      <p:sp>
        <p:nvSpPr>
          <p:cNvPr id="53251" name="Rectangle 2"/>
          <p:cNvSpPr>
            <a:spLocks noGrp="1" noRot="1" noChangeAspect="1" noChangeArrowheads="1" noTextEdit="1"/>
          </p:cNvSpPr>
          <p:nvPr>
            <p:ph type="sldImg"/>
          </p:nvPr>
        </p:nvSpPr>
        <p:spPr>
          <a:xfrm>
            <a:off x="1144588" y="685800"/>
            <a:ext cx="4570412" cy="3429000"/>
          </a:xfrm>
          <a:ln/>
        </p:spPr>
      </p:sp>
      <p:sp>
        <p:nvSpPr>
          <p:cNvPr id="53252" name="Rectangle 3"/>
          <p:cNvSpPr>
            <a:spLocks noGrp="1" noChangeArrowheads="1"/>
          </p:cNvSpPr>
          <p:nvPr>
            <p:ph type="body" idx="1"/>
          </p:nvPr>
        </p:nvSpPr>
        <p:spPr>
          <a:noFill/>
        </p:spPr>
        <p:txBody>
          <a:bodyPr lIns="88951" tIns="44476" rIns="88951" bIns="44476"/>
          <a:lstStyle/>
          <a:p>
            <a:pPr eaLnBrk="1" hangingPunct="1"/>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A64264FF-B0FC-40FC-9CA7-B11C534CEBDB}" type="slidenum">
              <a:rPr lang="en-US" sz="1200" smtClean="0"/>
              <a:pPr eaLnBrk="1" hangingPunct="1"/>
              <a:t>8</a:t>
            </a:fld>
            <a:endParaRPr lang="en-US" sz="1200" dirty="0"/>
          </a:p>
        </p:txBody>
      </p:sp>
      <p:sp>
        <p:nvSpPr>
          <p:cNvPr id="54275" name="Rectangle 2"/>
          <p:cNvSpPr>
            <a:spLocks noGrp="1" noRot="1" noChangeAspect="1" noChangeArrowheads="1" noTextEdit="1"/>
          </p:cNvSpPr>
          <p:nvPr>
            <p:ph type="sldImg"/>
          </p:nvPr>
        </p:nvSpPr>
        <p:spPr>
          <a:xfrm>
            <a:off x="1144588" y="685800"/>
            <a:ext cx="4570412" cy="3429000"/>
          </a:xfrm>
          <a:ln/>
        </p:spPr>
      </p:sp>
      <p:sp>
        <p:nvSpPr>
          <p:cNvPr id="54276" name="Rectangle 3"/>
          <p:cNvSpPr>
            <a:spLocks noGrp="1" noChangeArrowheads="1"/>
          </p:cNvSpPr>
          <p:nvPr>
            <p:ph type="body" idx="1"/>
          </p:nvPr>
        </p:nvSpPr>
        <p:spPr>
          <a:noFill/>
        </p:spPr>
        <p:txBody>
          <a:bodyPr lIns="88951" tIns="44476" rIns="88951" bIns="44476"/>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sz="3000">
                <a:solidFill>
                  <a:schemeClr val="tx1"/>
                </a:solidFill>
                <a:latin typeface="Arial" charset="0"/>
                <a:cs typeface="Arial" charset="0"/>
              </a:defRPr>
            </a:lvl1pPr>
            <a:lvl2pPr marL="742950" indent="-285750" eaLnBrk="0" hangingPunct="0">
              <a:defRPr sz="3000">
                <a:solidFill>
                  <a:schemeClr val="tx1"/>
                </a:solidFill>
                <a:latin typeface="Arial" charset="0"/>
                <a:cs typeface="Arial" charset="0"/>
              </a:defRPr>
            </a:lvl2pPr>
            <a:lvl3pPr marL="1143000" indent="-228600" eaLnBrk="0" hangingPunct="0">
              <a:defRPr sz="3000">
                <a:solidFill>
                  <a:schemeClr val="tx1"/>
                </a:solidFill>
                <a:latin typeface="Arial" charset="0"/>
                <a:cs typeface="Arial" charset="0"/>
              </a:defRPr>
            </a:lvl3pPr>
            <a:lvl4pPr marL="1600200" indent="-228600" eaLnBrk="0" hangingPunct="0">
              <a:defRPr sz="3000">
                <a:solidFill>
                  <a:schemeClr val="tx1"/>
                </a:solidFill>
                <a:latin typeface="Arial" charset="0"/>
                <a:cs typeface="Arial" charset="0"/>
              </a:defRPr>
            </a:lvl4pPr>
            <a:lvl5pPr marL="2057400" indent="-228600" eaLnBrk="0" hangingPunct="0">
              <a:defRPr sz="3000">
                <a:solidFill>
                  <a:schemeClr val="tx1"/>
                </a:solidFill>
                <a:latin typeface="Arial" charset="0"/>
                <a:cs typeface="Arial" charset="0"/>
              </a:defRPr>
            </a:lvl5pPr>
            <a:lvl6pPr marL="2514600" indent="-228600" eaLnBrk="0" fontAlgn="base" hangingPunct="0">
              <a:spcBef>
                <a:spcPct val="0"/>
              </a:spcBef>
              <a:spcAft>
                <a:spcPct val="0"/>
              </a:spcAft>
              <a:defRPr sz="3000">
                <a:solidFill>
                  <a:schemeClr val="tx1"/>
                </a:solidFill>
                <a:latin typeface="Arial" charset="0"/>
                <a:cs typeface="Arial" charset="0"/>
              </a:defRPr>
            </a:lvl6pPr>
            <a:lvl7pPr marL="2971800" indent="-228600" eaLnBrk="0" fontAlgn="base" hangingPunct="0">
              <a:spcBef>
                <a:spcPct val="0"/>
              </a:spcBef>
              <a:spcAft>
                <a:spcPct val="0"/>
              </a:spcAft>
              <a:defRPr sz="3000">
                <a:solidFill>
                  <a:schemeClr val="tx1"/>
                </a:solidFill>
                <a:latin typeface="Arial" charset="0"/>
                <a:cs typeface="Arial" charset="0"/>
              </a:defRPr>
            </a:lvl7pPr>
            <a:lvl8pPr marL="3429000" indent="-228600" eaLnBrk="0" fontAlgn="base" hangingPunct="0">
              <a:spcBef>
                <a:spcPct val="0"/>
              </a:spcBef>
              <a:spcAft>
                <a:spcPct val="0"/>
              </a:spcAft>
              <a:defRPr sz="3000">
                <a:solidFill>
                  <a:schemeClr val="tx1"/>
                </a:solidFill>
                <a:latin typeface="Arial" charset="0"/>
                <a:cs typeface="Arial" charset="0"/>
              </a:defRPr>
            </a:lvl8pPr>
            <a:lvl9pPr marL="3886200" indent="-228600" eaLnBrk="0" fontAlgn="base" hangingPunct="0">
              <a:spcBef>
                <a:spcPct val="0"/>
              </a:spcBef>
              <a:spcAft>
                <a:spcPct val="0"/>
              </a:spcAft>
              <a:defRPr sz="3000">
                <a:solidFill>
                  <a:schemeClr val="tx1"/>
                </a:solidFill>
                <a:latin typeface="Arial" charset="0"/>
                <a:cs typeface="Arial" charset="0"/>
              </a:defRPr>
            </a:lvl9pPr>
          </a:lstStyle>
          <a:p>
            <a:pPr eaLnBrk="1" hangingPunct="1"/>
            <a:fld id="{4161FF78-DD6D-49B0-92A0-EF6FF1F78867}" type="slidenum">
              <a:rPr lang="en-US" sz="1200" smtClean="0"/>
              <a:pPr eaLnBrk="1" hangingPunct="1"/>
              <a:t>9</a:t>
            </a:fld>
            <a:endParaRPr lang="en-US" sz="120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endParaRPr lang="en-US" altLang="en-US" dirty="0"/>
          </a:p>
        </p:txBody>
      </p:sp>
      <p:sp>
        <p:nvSpPr>
          <p:cNvPr id="40" name="Rectangle 6"/>
          <p:cNvSpPr>
            <a:spLocks noGrp="1" noChangeArrowheads="1"/>
          </p:cNvSpPr>
          <p:nvPr>
            <p:ph type="ftr" sz="quarter" idx="11"/>
          </p:nvPr>
        </p:nvSpPr>
        <p:spPr/>
        <p:txBody>
          <a:bodyPr/>
          <a:lstStyle>
            <a:lvl1pPr>
              <a:defRPr/>
            </a:lvl1pPr>
          </a:lstStyle>
          <a:p>
            <a:pPr>
              <a:defRPr/>
            </a:pPr>
            <a:endParaRPr lang="en-US" altLang="en-US" dirty="0"/>
          </a:p>
        </p:txBody>
      </p:sp>
      <p:sp>
        <p:nvSpPr>
          <p:cNvPr id="41" name="Rectangle 7"/>
          <p:cNvSpPr>
            <a:spLocks noGrp="1" noChangeArrowheads="1"/>
          </p:cNvSpPr>
          <p:nvPr>
            <p:ph type="sldNum" sz="quarter" idx="12"/>
          </p:nvPr>
        </p:nvSpPr>
        <p:spPr/>
        <p:txBody>
          <a:bodyPr/>
          <a:lstStyle>
            <a:lvl1pPr>
              <a:defRPr/>
            </a:lvl1pPr>
          </a:lstStyle>
          <a:p>
            <a:pPr>
              <a:defRPr/>
            </a:pPr>
            <a:fld id="{46353299-6480-4611-A391-E98FEB2DC2C3}" type="slidenum">
              <a:rPr lang="en-US" altLang="en-US"/>
              <a:pPr>
                <a:defRPr/>
              </a:pPr>
              <a:t>‹#›</a:t>
            </a:fld>
            <a:endParaRPr lang="en-US" altLang="en-US" dirty="0"/>
          </a:p>
        </p:txBody>
      </p:sp>
      <p:sp>
        <p:nvSpPr>
          <p:cNvPr id="43"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4"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extLst>
      <p:ext uri="{BB962C8B-B14F-4D97-AF65-F5344CB8AC3E}">
        <p14:creationId xmlns:p14="http://schemas.microsoft.com/office/powerpoint/2010/main" val="1961264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55ADB821-825A-4B80-891E-0FC14FF9FBEF}" type="slidenum">
              <a:rPr lang="en-US" altLang="en-US"/>
              <a:pPr>
                <a:defRPr/>
              </a:pPr>
              <a:t>‹#›</a:t>
            </a:fld>
            <a:endParaRPr lang="en-US" altLang="en-US" dirty="0"/>
          </a:p>
        </p:txBody>
      </p:sp>
    </p:spTree>
    <p:extLst>
      <p:ext uri="{BB962C8B-B14F-4D97-AF65-F5344CB8AC3E}">
        <p14:creationId xmlns:p14="http://schemas.microsoft.com/office/powerpoint/2010/main" val="315388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2CF30229-73F5-4805-A44D-1E549A08E18A}" type="slidenum">
              <a:rPr lang="en-US" altLang="en-US"/>
              <a:pPr>
                <a:defRPr/>
              </a:pPr>
              <a:t>‹#›</a:t>
            </a:fld>
            <a:endParaRPr lang="en-US" altLang="en-US" dirty="0"/>
          </a:p>
        </p:txBody>
      </p:sp>
    </p:spTree>
    <p:extLst>
      <p:ext uri="{BB962C8B-B14F-4D97-AF65-F5344CB8AC3E}">
        <p14:creationId xmlns:p14="http://schemas.microsoft.com/office/powerpoint/2010/main" val="3605401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0292E1-42A8-42A7-A09F-DE1CBF5E110C}" type="slidenum">
              <a:rPr lang="en-US" altLang="en-US"/>
              <a:pPr>
                <a:defRPr/>
              </a:pPr>
              <a:t>‹#›</a:t>
            </a:fld>
            <a:endParaRPr lang="en-US" altLang="en-US" dirty="0"/>
          </a:p>
        </p:txBody>
      </p:sp>
    </p:spTree>
    <p:extLst>
      <p:ext uri="{BB962C8B-B14F-4D97-AF65-F5344CB8AC3E}">
        <p14:creationId xmlns:p14="http://schemas.microsoft.com/office/powerpoint/2010/main" val="5694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F8D1A78-1443-4375-84A0-07C804C68341}" type="slidenum">
              <a:rPr lang="en-US" altLang="en-US"/>
              <a:pPr>
                <a:defRPr/>
              </a:pPr>
              <a:t>‹#›</a:t>
            </a:fld>
            <a:endParaRPr lang="en-US" altLang="en-US" dirty="0"/>
          </a:p>
        </p:txBody>
      </p:sp>
    </p:spTree>
    <p:extLst>
      <p:ext uri="{BB962C8B-B14F-4D97-AF65-F5344CB8AC3E}">
        <p14:creationId xmlns:p14="http://schemas.microsoft.com/office/powerpoint/2010/main" val="197237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D7208260-F031-4774-90D5-51EE1B192008}" type="slidenum">
              <a:rPr lang="en-US" altLang="en-US"/>
              <a:pPr>
                <a:defRPr/>
              </a:pPr>
              <a:t>‹#›</a:t>
            </a:fld>
            <a:endParaRPr lang="en-US" altLang="en-US" dirty="0"/>
          </a:p>
        </p:txBody>
      </p:sp>
    </p:spTree>
    <p:extLst>
      <p:ext uri="{BB962C8B-B14F-4D97-AF65-F5344CB8AC3E}">
        <p14:creationId xmlns:p14="http://schemas.microsoft.com/office/powerpoint/2010/main" val="3469788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92DC23AE-8A2E-46C5-92A0-F236ABE85EE8}" type="slidenum">
              <a:rPr lang="en-US" altLang="en-US"/>
              <a:pPr>
                <a:defRPr/>
              </a:pPr>
              <a:t>‹#›</a:t>
            </a:fld>
            <a:endParaRPr lang="en-US" altLang="en-US" dirty="0"/>
          </a:p>
        </p:txBody>
      </p:sp>
    </p:spTree>
    <p:extLst>
      <p:ext uri="{BB962C8B-B14F-4D97-AF65-F5344CB8AC3E}">
        <p14:creationId xmlns:p14="http://schemas.microsoft.com/office/powerpoint/2010/main" val="105569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17F393A4-38AB-45AC-9B87-0C5E76BA6208}" type="slidenum">
              <a:rPr lang="en-US" altLang="en-US"/>
              <a:pPr>
                <a:defRPr/>
              </a:pPr>
              <a:t>‹#›</a:t>
            </a:fld>
            <a:endParaRPr lang="en-US" altLang="en-US" dirty="0"/>
          </a:p>
        </p:txBody>
      </p:sp>
    </p:spTree>
    <p:extLst>
      <p:ext uri="{BB962C8B-B14F-4D97-AF65-F5344CB8AC3E}">
        <p14:creationId xmlns:p14="http://schemas.microsoft.com/office/powerpoint/2010/main" val="254945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C54C1BE-6CB5-48F1-82DC-7A814EA74141}" type="slidenum">
              <a:rPr lang="en-US" altLang="en-US"/>
              <a:pPr>
                <a:defRPr/>
              </a:pPr>
              <a:t>‹#›</a:t>
            </a:fld>
            <a:endParaRPr lang="en-US" altLang="en-US" dirty="0"/>
          </a:p>
        </p:txBody>
      </p:sp>
    </p:spTree>
    <p:extLst>
      <p:ext uri="{BB962C8B-B14F-4D97-AF65-F5344CB8AC3E}">
        <p14:creationId xmlns:p14="http://schemas.microsoft.com/office/powerpoint/2010/main" val="2681164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007CDD8-2209-49F0-86B2-C03502ABCB3C}" type="slidenum">
              <a:rPr lang="en-US" altLang="en-US"/>
              <a:pPr>
                <a:defRPr/>
              </a:pPr>
              <a:t>‹#›</a:t>
            </a:fld>
            <a:endParaRPr lang="en-US" altLang="en-US" dirty="0"/>
          </a:p>
        </p:txBody>
      </p:sp>
    </p:spTree>
    <p:extLst>
      <p:ext uri="{BB962C8B-B14F-4D97-AF65-F5344CB8AC3E}">
        <p14:creationId xmlns:p14="http://schemas.microsoft.com/office/powerpoint/2010/main" val="2249697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B3B9B82-8A1D-47F1-88FD-12AFA1922ED8}" type="slidenum">
              <a:rPr lang="en-US" altLang="en-US"/>
              <a:pPr>
                <a:defRPr/>
              </a:pPr>
              <a:t>‹#›</a:t>
            </a:fld>
            <a:endParaRPr lang="en-US" altLang="en-US" dirty="0"/>
          </a:p>
        </p:txBody>
      </p:sp>
    </p:spTree>
    <p:extLst>
      <p:ext uri="{BB962C8B-B14F-4D97-AF65-F5344CB8AC3E}">
        <p14:creationId xmlns:p14="http://schemas.microsoft.com/office/powerpoint/2010/main" val="402778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dirty="0"/>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dirty="0"/>
          </a:p>
        </p:txBody>
      </p:sp>
      <p:sp>
        <p:nvSpPr>
          <p:cNvPr id="410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fld id="{783B2B72-CCF0-430D-AA6E-ECD26EFA8268}"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0" name="Rectangle 40"/>
          <p:cNvSpPr>
            <a:spLocks noChangeArrowheads="1"/>
          </p:cNvSpPr>
          <p:nvPr userDrawn="1"/>
        </p:nvSpPr>
        <p:spPr bwMode="auto">
          <a:xfrm>
            <a:off x="8229600" y="6172200"/>
            <a:ext cx="8096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eaLnBrk="1" hangingPunct="1"/>
            <a:r>
              <a:rPr lang="en-US" sz="1000" dirty="0">
                <a:latin typeface="Times New Roman" charset="0"/>
              </a:rPr>
              <a:t>6-</a:t>
            </a:r>
            <a:fld id="{CA5FD27C-2572-DB4E-BFE4-966902513239}" type="slidenum">
              <a:rPr lang="en-US" sz="1000" smtClean="0">
                <a:latin typeface="Times New Roman" charset="0"/>
              </a:rPr>
              <a:pPr algn="r" eaLnBrk="1" hangingPunct="1"/>
              <a:t>‹#›</a:t>
            </a:fld>
            <a:endParaRPr lang="en-US" sz="1000" dirty="0">
              <a:latin typeface="Times New Roman" charset="0"/>
            </a:endParaRPr>
          </a:p>
        </p:txBody>
      </p:sp>
      <p:sp>
        <p:nvSpPr>
          <p:cNvPr id="41"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2"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3657600" y="1600200"/>
            <a:ext cx="3440113" cy="1000125"/>
          </a:xfrm>
        </p:spPr>
        <p:txBody>
          <a:bodyPr/>
          <a:lstStyle/>
          <a:p>
            <a:pPr eaLnBrk="1" hangingPunct="1"/>
            <a:r>
              <a:rPr lang="en-US" dirty="0"/>
              <a:t>Chapter 6</a:t>
            </a:r>
          </a:p>
        </p:txBody>
      </p:sp>
      <p:sp>
        <p:nvSpPr>
          <p:cNvPr id="3076" name="Rectangle 3"/>
          <p:cNvSpPr>
            <a:spLocks noGrp="1" noChangeArrowheads="1"/>
          </p:cNvSpPr>
          <p:nvPr>
            <p:ph type="subTitle" idx="1"/>
          </p:nvPr>
        </p:nvSpPr>
        <p:spPr>
          <a:xfrm>
            <a:off x="914400" y="3049588"/>
            <a:ext cx="6183313" cy="1141412"/>
          </a:xfrm>
        </p:spPr>
        <p:txBody>
          <a:bodyPr/>
          <a:lstStyle/>
          <a:p>
            <a:pPr eaLnBrk="1" hangingPunct="1"/>
            <a:r>
              <a:rPr lang="en-US" dirty="0"/>
              <a:t>Accounting for Income Taxes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5"/>
          <p:cNvSpPr>
            <a:spLocks noGrp="1" noChangeArrowheads="1"/>
          </p:cNvSpPr>
          <p:nvPr>
            <p:ph type="title"/>
          </p:nvPr>
        </p:nvSpPr>
        <p:spPr>
          <a:xfrm>
            <a:off x="457200" y="122238"/>
            <a:ext cx="7543800" cy="1782762"/>
          </a:xfrm>
        </p:spPr>
        <p:txBody>
          <a:bodyPr/>
          <a:lstStyle/>
          <a:p>
            <a:pPr eaLnBrk="1" hangingPunct="1"/>
            <a:r>
              <a:rPr lang="en-US" sz="3000" dirty="0"/>
              <a:t>Objectives of “Accounting for Income Taxes” and Income Tax Provision Process</a:t>
            </a:r>
            <a:endParaRPr lang="en-US" sz="3500" dirty="0"/>
          </a:p>
        </p:txBody>
      </p:sp>
      <p:sp>
        <p:nvSpPr>
          <p:cNvPr id="12291" name="Rectangle 2"/>
          <p:cNvSpPr>
            <a:spLocks noGrp="1" noChangeArrowheads="1"/>
          </p:cNvSpPr>
          <p:nvPr>
            <p:ph idx="1"/>
          </p:nvPr>
        </p:nvSpPr>
        <p:spPr>
          <a:xfrm>
            <a:off x="457200" y="1981199"/>
            <a:ext cx="8229600" cy="4149725"/>
          </a:xfrm>
        </p:spPr>
        <p:txBody>
          <a:bodyPr/>
          <a:lstStyle/>
          <a:p>
            <a:pPr eaLnBrk="1" hangingPunct="1">
              <a:lnSpc>
                <a:spcPct val="90000"/>
              </a:lnSpc>
            </a:pPr>
            <a:r>
              <a:rPr lang="en-US" sz="2800" dirty="0"/>
              <a:t>Steps in determining the income tax provision</a:t>
            </a:r>
          </a:p>
          <a:p>
            <a:pPr lvl="1" eaLnBrk="1" hangingPunct="1">
              <a:lnSpc>
                <a:spcPct val="90000"/>
              </a:lnSpc>
            </a:pPr>
            <a:r>
              <a:rPr lang="en-US" sz="2400" dirty="0"/>
              <a:t>Adjust pretax income for permanent differences</a:t>
            </a:r>
          </a:p>
          <a:p>
            <a:pPr lvl="1" eaLnBrk="1" hangingPunct="1">
              <a:lnSpc>
                <a:spcPct val="90000"/>
              </a:lnSpc>
            </a:pPr>
            <a:r>
              <a:rPr lang="en-US" sz="2400" dirty="0"/>
              <a:t>Identify all temporary differences and carryforwards</a:t>
            </a:r>
          </a:p>
          <a:p>
            <a:pPr lvl="1" eaLnBrk="1" hangingPunct="1">
              <a:lnSpc>
                <a:spcPct val="90000"/>
              </a:lnSpc>
            </a:pPr>
            <a:r>
              <a:rPr lang="en-US" sz="2400" dirty="0"/>
              <a:t>Calculate the current income tax expense or benefit</a:t>
            </a:r>
          </a:p>
          <a:p>
            <a:pPr lvl="1" eaLnBrk="1" hangingPunct="1">
              <a:lnSpc>
                <a:spcPct val="90000"/>
              </a:lnSpc>
            </a:pPr>
            <a:r>
              <a:rPr lang="en-US" sz="2400" dirty="0"/>
              <a:t>Recognize deferred tax assets and liabilities</a:t>
            </a:r>
          </a:p>
          <a:p>
            <a:pPr lvl="1" eaLnBrk="1" hangingPunct="1">
              <a:lnSpc>
                <a:spcPct val="90000"/>
              </a:lnSpc>
            </a:pPr>
            <a:r>
              <a:rPr lang="en-US" sz="2400" dirty="0"/>
              <a:t>Evaluate the need for a valuation allowance for deferred tax assets</a:t>
            </a:r>
          </a:p>
          <a:p>
            <a:pPr lvl="1" eaLnBrk="1" hangingPunct="1">
              <a:lnSpc>
                <a:spcPct val="90000"/>
              </a:lnSpc>
            </a:pPr>
            <a:r>
              <a:rPr lang="en-US" sz="2400" dirty="0"/>
              <a:t>Calculate the deferred income tax expense or benefit</a:t>
            </a:r>
          </a:p>
          <a:p>
            <a:pPr lvl="1" eaLnBrk="1" hangingPunct="1">
              <a:lnSpc>
                <a:spcPct val="90000"/>
              </a:lnSpc>
            </a:pPr>
            <a:r>
              <a:rPr lang="en-US" sz="2400" dirty="0"/>
              <a:t>Determine changes to liabilities for uncertain tax positions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9"/>
          <p:cNvSpPr>
            <a:spLocks noGrp="1" noChangeArrowheads="1"/>
          </p:cNvSpPr>
          <p:nvPr>
            <p:ph type="title"/>
          </p:nvPr>
        </p:nvSpPr>
        <p:spPr>
          <a:xfrm>
            <a:off x="457200" y="122238"/>
            <a:ext cx="7543800" cy="1554162"/>
          </a:xfrm>
        </p:spPr>
        <p:txBody>
          <a:bodyPr/>
          <a:lstStyle/>
          <a:p>
            <a:pPr eaLnBrk="1" hangingPunct="1"/>
            <a:r>
              <a:rPr lang="en-US" sz="3000" dirty="0"/>
              <a:t>Objectives of “Accounting for Income Taxes” and Income Tax Provision Process</a:t>
            </a:r>
            <a:endParaRPr lang="en-US" sz="3500" dirty="0"/>
          </a:p>
        </p:txBody>
      </p:sp>
      <p:sp>
        <p:nvSpPr>
          <p:cNvPr id="13315" name="Rectangle 3"/>
          <p:cNvSpPr>
            <a:spLocks noGrp="1" noChangeArrowheads="1"/>
          </p:cNvSpPr>
          <p:nvPr>
            <p:ph idx="1"/>
          </p:nvPr>
        </p:nvSpPr>
        <p:spPr/>
        <p:txBody>
          <a:bodyPr/>
          <a:lstStyle/>
          <a:p>
            <a:pPr eaLnBrk="1" hangingPunct="1"/>
            <a:r>
              <a:rPr lang="en-US" sz="2800" dirty="0"/>
              <a:t>Income Tax Provision Process</a:t>
            </a:r>
          </a:p>
          <a:p>
            <a:pPr lvl="1" eaLnBrk="1" hangingPunct="1"/>
            <a:r>
              <a:rPr lang="en-US" sz="2400" dirty="0"/>
              <a:t>Compute the two components of the income tax provision</a:t>
            </a:r>
          </a:p>
          <a:p>
            <a:pPr lvl="2" eaLnBrk="1" hangingPunct="1"/>
            <a:r>
              <a:rPr lang="en-US" sz="2000" dirty="0"/>
              <a:t>Current</a:t>
            </a:r>
          </a:p>
          <a:p>
            <a:pPr lvl="2" eaLnBrk="1" hangingPunct="1"/>
            <a:r>
              <a:rPr lang="en-US" sz="2000" dirty="0"/>
              <a:t>Deferred</a:t>
            </a:r>
          </a:p>
          <a:p>
            <a:pPr lvl="2" eaLnBrk="1" hangingPunct="1"/>
            <a:endParaRPr lang="en-US" sz="800" dirty="0"/>
          </a:p>
          <a:p>
            <a:pPr lvl="1" eaLnBrk="1" hangingPunct="1"/>
            <a:r>
              <a:rPr lang="en-US" sz="2400" dirty="0"/>
              <a:t>Combine the two components to produce the total income tax provision</a:t>
            </a:r>
          </a:p>
          <a:p>
            <a:pPr lvl="1" eaLnBrk="1" hangingPunct="1"/>
            <a:endParaRPr lang="en-US" sz="800" dirty="0"/>
          </a:p>
          <a:p>
            <a:pPr lvl="1" eaLnBrk="1" hangingPunct="1"/>
            <a:r>
              <a:rPr lang="en-US" dirty="0"/>
              <a:t>Formula</a:t>
            </a:r>
          </a:p>
        </p:txBody>
      </p:sp>
      <p:pic>
        <p:nvPicPr>
          <p:cNvPr id="13316" name="Picture 4"/>
          <p:cNvPicPr>
            <a:picLocks noChangeAspect="1" noChangeArrowheads="1"/>
          </p:cNvPicPr>
          <p:nvPr/>
        </p:nvPicPr>
        <p:blipFill>
          <a:blip r:embed="rId3">
            <a:lum bright="-20000" contrast="34000"/>
            <a:extLst>
              <a:ext uri="{28A0092B-C50C-407E-A947-70E740481C1C}">
                <a14:useLocalDpi xmlns:a14="http://schemas.microsoft.com/office/drawing/2010/main" val="0"/>
              </a:ext>
            </a:extLst>
          </a:blip>
          <a:srcRect/>
          <a:stretch>
            <a:fillRect/>
          </a:stretch>
        </p:blipFill>
        <p:spPr bwMode="auto">
          <a:xfrm>
            <a:off x="1143000" y="5334000"/>
            <a:ext cx="6629400" cy="688975"/>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US" sz="3000" dirty="0"/>
              <a:t>Calculate Current and Deferred Income Tax Expense or Benefit Component</a:t>
            </a:r>
          </a:p>
        </p:txBody>
      </p:sp>
      <p:sp>
        <p:nvSpPr>
          <p:cNvPr id="14340" name="Rectangle 3"/>
          <p:cNvSpPr>
            <a:spLocks noGrp="1" noChangeArrowheads="1"/>
          </p:cNvSpPr>
          <p:nvPr>
            <p:ph idx="1"/>
          </p:nvPr>
        </p:nvSpPr>
        <p:spPr>
          <a:xfrm>
            <a:off x="457200" y="1600200"/>
            <a:ext cx="8229600" cy="4411662"/>
          </a:xfrm>
        </p:spPr>
        <p:txBody>
          <a:bodyPr/>
          <a:lstStyle/>
          <a:p>
            <a:pPr eaLnBrk="1" hangingPunct="1"/>
            <a:r>
              <a:rPr lang="en-US" sz="2800" dirty="0"/>
              <a:t>Adjust Pretax Net Income for All Permanent Differences</a:t>
            </a:r>
          </a:p>
          <a:p>
            <a:pPr eaLnBrk="1" hangingPunct="1"/>
            <a:endParaRPr lang="en-US" sz="900" dirty="0"/>
          </a:p>
          <a:p>
            <a:pPr lvl="1" eaLnBrk="1" hangingPunct="1"/>
            <a:r>
              <a:rPr lang="en-US" sz="2400" dirty="0"/>
              <a:t>Permanent differences - Differences that appear only on the income statement or tax return, but not on both</a:t>
            </a:r>
          </a:p>
          <a:p>
            <a:pPr lvl="1" eaLnBrk="1" hangingPunct="1"/>
            <a:endParaRPr lang="en-US" sz="800" dirty="0"/>
          </a:p>
          <a:p>
            <a:pPr lvl="1" eaLnBrk="1" hangingPunct="1"/>
            <a:r>
              <a:rPr lang="en-US" sz="2400" dirty="0"/>
              <a:t>A company does not take permanent differences into account in computing its deferred tax assets and liabilities</a:t>
            </a:r>
          </a:p>
          <a:p>
            <a:pPr lvl="1" eaLnBrk="1" hangingPunct="1"/>
            <a:endParaRPr lang="en-US" sz="800" dirty="0"/>
          </a:p>
          <a:p>
            <a:pPr lvl="1" eaLnBrk="1" hangingPunct="1"/>
            <a:r>
              <a:rPr lang="en-US" sz="2400" dirty="0"/>
              <a:t>Permanent differences usually affect a company’s effective tax rate and appear as part of its reconciliation of its effective tax rate with the statutory U.S. tax rate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3"/>
          <p:cNvSpPr>
            <a:spLocks noGrp="1" noChangeArrowheads="1"/>
          </p:cNvSpPr>
          <p:nvPr>
            <p:ph type="title"/>
          </p:nvPr>
        </p:nvSpPr>
        <p:spPr/>
        <p:txBody>
          <a:bodyPr/>
          <a:lstStyle/>
          <a:p>
            <a:pPr eaLnBrk="1" hangingPunct="1"/>
            <a:r>
              <a:rPr lang="en-US" sz="3000" dirty="0"/>
              <a:t>Calculate Current and Deferred Income Tax Expense or Benefit Components</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 y="2514600"/>
            <a:ext cx="7953375"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16387" name="Rectangle 3"/>
          <p:cNvSpPr>
            <a:spLocks noGrp="1" noChangeArrowheads="1"/>
          </p:cNvSpPr>
          <p:nvPr>
            <p:ph idx="1"/>
          </p:nvPr>
        </p:nvSpPr>
        <p:spPr/>
        <p:txBody>
          <a:bodyPr/>
          <a:lstStyle/>
          <a:p>
            <a:pPr eaLnBrk="1" hangingPunct="1"/>
            <a:r>
              <a:rPr lang="en-US" sz="2800" dirty="0"/>
              <a:t>Identify All Temporary Differences and Tax Carryforward Amounts</a:t>
            </a:r>
          </a:p>
          <a:p>
            <a:pPr eaLnBrk="1" hangingPunct="1"/>
            <a:endParaRPr lang="en-US" sz="800" dirty="0"/>
          </a:p>
          <a:p>
            <a:pPr lvl="1" eaLnBrk="1" hangingPunct="1"/>
            <a:r>
              <a:rPr lang="en-US" sz="2400" dirty="0"/>
              <a:t>Temporary differences commonly arise in four instances</a:t>
            </a:r>
          </a:p>
          <a:p>
            <a:pPr lvl="2" eaLnBrk="1" hangingPunct="1"/>
            <a:r>
              <a:rPr lang="en-US" sz="2000" dirty="0"/>
              <a:t>Revenues or Gains that are taxable after they are recognized in Financial Income</a:t>
            </a:r>
          </a:p>
          <a:p>
            <a:pPr lvl="2" eaLnBrk="1" hangingPunct="1"/>
            <a:r>
              <a:rPr lang="en-US" sz="2000" dirty="0"/>
              <a:t>Expenses or Losses that are deductible after they are recognized in Financial Income</a:t>
            </a:r>
          </a:p>
          <a:p>
            <a:pPr lvl="2" eaLnBrk="1" hangingPunct="1"/>
            <a:r>
              <a:rPr lang="en-US" sz="2000" dirty="0"/>
              <a:t>Revenues or Gains that are taxable before they are recognized in Financial Income</a:t>
            </a:r>
          </a:p>
          <a:p>
            <a:pPr lvl="2" eaLnBrk="1" hangingPunct="1"/>
            <a:r>
              <a:rPr lang="en-US" sz="2000" dirty="0"/>
              <a:t>Expenses or Losses that are deductible before they are recognized in Financial Income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5"/>
          <p:cNvSpPr>
            <a:spLocks noGrp="1" noChangeArrowheads="1"/>
          </p:cNvSpPr>
          <p:nvPr>
            <p:ph type="title"/>
          </p:nvPr>
        </p:nvSpPr>
        <p:spPr/>
        <p:txBody>
          <a:bodyPr/>
          <a:lstStyle/>
          <a:p>
            <a:pPr eaLnBrk="1" hangingPunct="1"/>
            <a:r>
              <a:rPr lang="en-US" sz="3000" dirty="0"/>
              <a:t>Calculate Current and Deferred Income Tax Expense or Benefit Components</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381250"/>
            <a:ext cx="8140411"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7"/>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18435" name="Rectangle 3"/>
          <p:cNvSpPr>
            <a:spLocks noGrp="1" noChangeArrowheads="1"/>
          </p:cNvSpPr>
          <p:nvPr>
            <p:ph idx="1"/>
          </p:nvPr>
        </p:nvSpPr>
        <p:spPr/>
        <p:txBody>
          <a:bodyPr/>
          <a:lstStyle/>
          <a:p>
            <a:pPr eaLnBrk="1" hangingPunct="1"/>
            <a:r>
              <a:rPr lang="en-US" sz="2800" dirty="0"/>
              <a:t>Identifying Taxable and Deductible Temporary Differences</a:t>
            </a:r>
          </a:p>
          <a:p>
            <a:pPr eaLnBrk="1" hangingPunct="1"/>
            <a:endParaRPr lang="en-US" sz="800" dirty="0"/>
          </a:p>
          <a:p>
            <a:pPr lvl="1" eaLnBrk="1" hangingPunct="1"/>
            <a:r>
              <a:rPr lang="en-US" sz="2400" dirty="0"/>
              <a:t>Taxable Temporary Difference</a:t>
            </a:r>
          </a:p>
          <a:p>
            <a:pPr lvl="2" eaLnBrk="1" hangingPunct="1"/>
            <a:r>
              <a:rPr lang="en-US" sz="2000" dirty="0"/>
              <a:t>Initially favorable gives rise to a taxable temporary difference</a:t>
            </a:r>
          </a:p>
          <a:p>
            <a:pPr lvl="2" eaLnBrk="1" hangingPunct="1"/>
            <a:r>
              <a:rPr lang="en-US" sz="2000" dirty="0"/>
              <a:t>Taxable temporary differences generally arise when</a:t>
            </a:r>
          </a:p>
          <a:p>
            <a:pPr lvl="3" eaLnBrk="1" hangingPunct="1"/>
            <a:r>
              <a:rPr lang="en-US" dirty="0"/>
              <a:t>Revenues or gains are taxable after they are recognized in net income</a:t>
            </a:r>
          </a:p>
          <a:p>
            <a:pPr lvl="3" eaLnBrk="1" hangingPunct="1"/>
            <a:r>
              <a:rPr lang="en-US" dirty="0"/>
              <a:t>Expenses or losses are deductible on the tax return before they reduce net income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5"/>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19459" name="Rectangle 3"/>
          <p:cNvSpPr>
            <a:spLocks noGrp="1" noChangeArrowheads="1"/>
          </p:cNvSpPr>
          <p:nvPr>
            <p:ph idx="1"/>
          </p:nvPr>
        </p:nvSpPr>
        <p:spPr/>
        <p:txBody>
          <a:bodyPr/>
          <a:lstStyle/>
          <a:p>
            <a:pPr eaLnBrk="1" hangingPunct="1"/>
            <a:r>
              <a:rPr lang="en-US" sz="2800" dirty="0"/>
              <a:t>From a balance sheet perspective</a:t>
            </a:r>
          </a:p>
          <a:p>
            <a:pPr eaLnBrk="1" hangingPunct="1"/>
            <a:endParaRPr lang="en-US" sz="800" dirty="0"/>
          </a:p>
          <a:p>
            <a:pPr lvl="1" eaLnBrk="1" hangingPunct="1"/>
            <a:r>
              <a:rPr lang="en-US" sz="2400" dirty="0"/>
              <a:t>A taxable temporary difference generally arises when the financial reporting basis of an asset exceeds its corresponding tax basis, or the financial reporting basis of a liability is less than its corresponding tax basis</a:t>
            </a:r>
          </a:p>
          <a:p>
            <a:pPr lvl="1" eaLnBrk="1" hangingPunct="1"/>
            <a:endParaRPr lang="en-US" sz="800" dirty="0"/>
          </a:p>
          <a:p>
            <a:pPr eaLnBrk="1" hangingPunct="1"/>
            <a:r>
              <a:rPr lang="en-US" sz="2800" dirty="0"/>
              <a:t>The future tax cost associated with a taxable temporary difference is recorded on the balance sheet as a deferred tax liability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5"/>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20483" name="Rectangle 3"/>
          <p:cNvSpPr>
            <a:spLocks noGrp="1" noChangeArrowheads="1"/>
          </p:cNvSpPr>
          <p:nvPr>
            <p:ph idx="1"/>
          </p:nvPr>
        </p:nvSpPr>
        <p:spPr/>
        <p:txBody>
          <a:bodyPr/>
          <a:lstStyle/>
          <a:p>
            <a:pPr eaLnBrk="1" hangingPunct="1"/>
            <a:r>
              <a:rPr lang="en-US" sz="2800" dirty="0"/>
              <a:t>Deductible Temporary Difference</a:t>
            </a:r>
          </a:p>
          <a:p>
            <a:pPr eaLnBrk="1" hangingPunct="1"/>
            <a:endParaRPr lang="en-US" sz="800" dirty="0"/>
          </a:p>
          <a:p>
            <a:pPr lvl="1" eaLnBrk="1" hangingPunct="1"/>
            <a:r>
              <a:rPr lang="en-US" sz="2400" dirty="0"/>
              <a:t>A temporary difference that initially is unfavorable gives rise to a deductible temporary difference</a:t>
            </a:r>
          </a:p>
          <a:p>
            <a:pPr lvl="1" eaLnBrk="1" hangingPunct="1"/>
            <a:endParaRPr lang="en-US" sz="800" dirty="0"/>
          </a:p>
          <a:p>
            <a:pPr lvl="1" eaLnBrk="1" hangingPunct="1"/>
            <a:r>
              <a:rPr lang="en-US" sz="2400" dirty="0"/>
              <a:t>Deductible temporary differences generally arise when</a:t>
            </a:r>
          </a:p>
          <a:p>
            <a:pPr lvl="2" eaLnBrk="1" hangingPunct="1"/>
            <a:r>
              <a:rPr lang="en-US" sz="2000" dirty="0"/>
              <a:t>Revenues or gains are taxable before they are recognized in net income</a:t>
            </a:r>
          </a:p>
          <a:p>
            <a:pPr lvl="2" eaLnBrk="1" hangingPunct="1"/>
            <a:r>
              <a:rPr lang="en-US" sz="2000" dirty="0"/>
              <a:t>Expenses or losses are deductible on the tax return after they reduce net income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21507" name="Rectangle 3"/>
          <p:cNvSpPr>
            <a:spLocks noGrp="1" noChangeArrowheads="1"/>
          </p:cNvSpPr>
          <p:nvPr>
            <p:ph idx="1"/>
          </p:nvPr>
        </p:nvSpPr>
        <p:spPr/>
        <p:txBody>
          <a:bodyPr/>
          <a:lstStyle/>
          <a:p>
            <a:pPr eaLnBrk="1" hangingPunct="1"/>
            <a:r>
              <a:rPr lang="en-US" sz="2800" dirty="0"/>
              <a:t>From a balance sheet perspective</a:t>
            </a:r>
          </a:p>
          <a:p>
            <a:pPr eaLnBrk="1" hangingPunct="1"/>
            <a:endParaRPr lang="en-US" sz="800" dirty="0"/>
          </a:p>
          <a:p>
            <a:pPr lvl="1" eaLnBrk="1" hangingPunct="1"/>
            <a:r>
              <a:rPr lang="en-US" sz="2400" dirty="0"/>
              <a:t>A deductible temporary difference generally arises when the financial reporting basis of an asset is less than its corresponding tax basis or the financial reporting basis of a liability exceeds its corresponding tax basis</a:t>
            </a:r>
          </a:p>
          <a:p>
            <a:pPr lvl="1" eaLnBrk="1" hangingPunct="1"/>
            <a:endParaRPr lang="en-US" sz="800" dirty="0"/>
          </a:p>
          <a:p>
            <a:pPr eaLnBrk="1" hangingPunct="1"/>
            <a:r>
              <a:rPr lang="en-US" sz="2800" dirty="0"/>
              <a:t>The future tax benefit associated with a deductible temporary difference is recorded on the balance sheet as a deferred tax asset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457200" y="152400"/>
            <a:ext cx="5029200" cy="808038"/>
          </a:xfrm>
        </p:spPr>
        <p:txBody>
          <a:bodyPr/>
          <a:lstStyle/>
          <a:p>
            <a:pPr eaLnBrk="1" hangingPunct="1"/>
            <a:r>
              <a:rPr lang="en-US" sz="3600" dirty="0"/>
              <a:t>Learning Objectives</a:t>
            </a:r>
          </a:p>
        </p:txBody>
      </p:sp>
      <p:sp>
        <p:nvSpPr>
          <p:cNvPr id="4100" name="Rectangle 3"/>
          <p:cNvSpPr>
            <a:spLocks noGrp="1" noChangeArrowheads="1"/>
          </p:cNvSpPr>
          <p:nvPr>
            <p:ph type="body" idx="1"/>
          </p:nvPr>
        </p:nvSpPr>
        <p:spPr>
          <a:xfrm>
            <a:off x="457200" y="1676400"/>
            <a:ext cx="8229600" cy="4267200"/>
          </a:xfrm>
        </p:spPr>
        <p:txBody>
          <a:bodyPr/>
          <a:lstStyle/>
          <a:p>
            <a:pPr marL="457200" indent="-457200" eaLnBrk="1" hangingPunct="1">
              <a:buFont typeface="+mj-lt"/>
              <a:buAutoNum type="arabicPeriod"/>
            </a:pPr>
            <a:r>
              <a:rPr lang="en-US" sz="2400" dirty="0"/>
              <a:t>Explain the objectives behind FASB ASC Topic 740, </a:t>
            </a:r>
            <a:r>
              <a:rPr lang="en-US" sz="2400" i="1" dirty="0"/>
              <a:t>Accounting for Income Taxes</a:t>
            </a:r>
            <a:r>
              <a:rPr lang="en-US" sz="2400" dirty="0"/>
              <a:t>, and the income tax provision process.</a:t>
            </a:r>
          </a:p>
          <a:p>
            <a:pPr marL="457200" indent="-457200" eaLnBrk="1" hangingPunct="1">
              <a:buFont typeface="+mj-lt"/>
              <a:buAutoNum type="arabicPeriod"/>
            </a:pPr>
            <a:r>
              <a:rPr lang="en-US" sz="2400" dirty="0"/>
              <a:t>Calculate the current and deferred income tax expense or benefit components of a company’s income tax provision.</a:t>
            </a:r>
            <a:endParaRPr lang="en-US" sz="1000" dirty="0"/>
          </a:p>
          <a:p>
            <a:pPr marL="457200" indent="-457200" eaLnBrk="1" hangingPunct="1">
              <a:buFont typeface="+mj-lt"/>
              <a:buAutoNum type="arabicPeriod"/>
            </a:pPr>
            <a:r>
              <a:rPr lang="en-US" sz="2400" dirty="0"/>
              <a:t>Recall what a valuation allowance represents and describe the process by which it is determined.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5"/>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22531" name="Rectangle 3"/>
          <p:cNvSpPr>
            <a:spLocks noGrp="1" noChangeArrowheads="1"/>
          </p:cNvSpPr>
          <p:nvPr>
            <p:ph idx="1"/>
          </p:nvPr>
        </p:nvSpPr>
        <p:spPr>
          <a:xfrm>
            <a:off x="457200" y="1600200"/>
            <a:ext cx="8229600" cy="4411662"/>
          </a:xfrm>
        </p:spPr>
        <p:txBody>
          <a:bodyPr/>
          <a:lstStyle/>
          <a:p>
            <a:pPr eaLnBrk="1" hangingPunct="1"/>
            <a:r>
              <a:rPr lang="en-US" sz="2800" dirty="0"/>
              <a:t>Compute the Current Income Tax Expense or Benefit</a:t>
            </a:r>
          </a:p>
          <a:p>
            <a:pPr lvl="1" eaLnBrk="1" hangingPunct="1"/>
            <a:r>
              <a:rPr lang="en-US" sz="2400" dirty="0"/>
              <a:t>ASC 740 defines the current income tax expense or benefit as “The amount of income taxes paid or payable (or refundable) for a year as determined by applying the provisions of the enacted tax law to the taxable income or excess of deductions over revenues for that year”</a:t>
            </a:r>
          </a:p>
          <a:p>
            <a:pPr lvl="1" eaLnBrk="1" hangingPunct="1"/>
            <a:endParaRPr lang="en-US" sz="900" dirty="0"/>
          </a:p>
          <a:p>
            <a:pPr lvl="1" eaLnBrk="1" hangingPunct="1"/>
            <a:r>
              <a:rPr lang="en-US" sz="2500" dirty="0"/>
              <a:t>The major component of a company’s current income tax expense or benefit is</a:t>
            </a:r>
          </a:p>
          <a:p>
            <a:pPr lvl="2" eaLnBrk="1" hangingPunct="1"/>
            <a:r>
              <a:rPr lang="en-US" sz="2000" dirty="0"/>
              <a:t>income tax liability or </a:t>
            </a:r>
          </a:p>
          <a:p>
            <a:pPr lvl="2" eaLnBrk="1" hangingPunct="1"/>
            <a:r>
              <a:rPr lang="en-US" sz="2000" dirty="0"/>
              <a:t>refund from its current year operations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title"/>
          </p:nvPr>
        </p:nvSpPr>
        <p:spPr/>
        <p:txBody>
          <a:bodyPr lIns="92075" tIns="46038" rIns="92075" bIns="46038" anchor="ctr"/>
          <a:lstStyle/>
          <a:p>
            <a:pPr eaLnBrk="1" hangingPunct="1"/>
            <a:r>
              <a:rPr lang="en-US" sz="3000" dirty="0"/>
              <a:t>The Current Tax Provision Example</a:t>
            </a:r>
          </a:p>
        </p:txBody>
      </p:sp>
      <p:sp>
        <p:nvSpPr>
          <p:cNvPr id="23555" name="Rectangle 2"/>
          <p:cNvSpPr>
            <a:spLocks noGrp="1" noChangeArrowheads="1"/>
          </p:cNvSpPr>
          <p:nvPr>
            <p:ph idx="1"/>
          </p:nvPr>
        </p:nvSpPr>
        <p:spPr/>
        <p:txBody>
          <a:bodyPr/>
          <a:lstStyle/>
          <a:p>
            <a:pPr marL="53975" indent="1588" eaLnBrk="1" hangingPunct="1">
              <a:buFont typeface="Wingdings" pitchFamily="2" charset="2"/>
              <a:buNone/>
            </a:pPr>
            <a:r>
              <a:rPr lang="en-US" sz="2400" dirty="0"/>
              <a:t>Green, Inc. computed its pretax book income to be $1,000. Green identified the following four book/tax differences that it will report on Schedule M-1 when it files Form 1120 later in the year.</a:t>
            </a:r>
          </a:p>
          <a:p>
            <a:pPr eaLnBrk="1" hangingPunct="1">
              <a:buFont typeface="Wingdings" pitchFamily="2" charset="2"/>
              <a:buNone/>
            </a:pPr>
            <a:endParaRPr lang="en-US" sz="1000" dirty="0"/>
          </a:p>
          <a:p>
            <a:pPr lvl="1" eaLnBrk="1" hangingPunct="1"/>
            <a:r>
              <a:rPr lang="en-US" sz="2000" dirty="0"/>
              <a:t>Tax-exempt interest income (book, not tax)	    50	P</a:t>
            </a:r>
          </a:p>
          <a:p>
            <a:pPr lvl="1" eaLnBrk="1" hangingPunct="1"/>
            <a:r>
              <a:rPr lang="en-US" sz="2000" dirty="0"/>
              <a:t>Accrued warranty (book, not tax) 		 	(200)	T</a:t>
            </a:r>
          </a:p>
          <a:p>
            <a:pPr lvl="1" eaLnBrk="1" hangingPunct="1"/>
            <a:r>
              <a:rPr lang="en-US" sz="2000" dirty="0"/>
              <a:t>Nondeductible fine (book, not tax)		 	(150)	P</a:t>
            </a:r>
          </a:p>
          <a:p>
            <a:pPr lvl="1" eaLnBrk="1" hangingPunct="1"/>
            <a:r>
              <a:rPr lang="en-US" sz="2000" dirty="0"/>
              <a:t>Tax depreciation in excess of book depreciation	(100)	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title"/>
          </p:nvPr>
        </p:nvSpPr>
        <p:spPr/>
        <p:txBody>
          <a:bodyPr lIns="92075" tIns="46038" rIns="92075" bIns="46038" anchor="ctr"/>
          <a:lstStyle/>
          <a:p>
            <a:pPr eaLnBrk="1" hangingPunct="1"/>
            <a:r>
              <a:rPr lang="en-US" sz="3000" dirty="0"/>
              <a:t>The Current Tax Provision</a:t>
            </a:r>
          </a:p>
        </p:txBody>
      </p:sp>
      <p:sp>
        <p:nvSpPr>
          <p:cNvPr id="24579" name="Rectangle 2"/>
          <p:cNvSpPr>
            <a:spLocks noGrp="1" noChangeArrowheads="1"/>
          </p:cNvSpPr>
          <p:nvPr>
            <p:ph idx="1"/>
          </p:nvPr>
        </p:nvSpPr>
        <p:spPr/>
        <p:txBody>
          <a:bodyPr/>
          <a:lstStyle/>
          <a:p>
            <a:pPr lvl="1" eaLnBrk="1" hangingPunct="1">
              <a:buFont typeface="Wingdings" pitchFamily="2" charset="2"/>
              <a:buNone/>
            </a:pPr>
            <a:r>
              <a:rPr lang="en-US" sz="2400" dirty="0"/>
              <a:t>Compute taxable income</a:t>
            </a:r>
          </a:p>
          <a:p>
            <a:pPr lvl="1" eaLnBrk="1" hangingPunct="1">
              <a:buFont typeface="Wingdings" pitchFamily="2" charset="2"/>
              <a:buNone/>
            </a:pPr>
            <a:r>
              <a:rPr lang="en-US" sz="2000" dirty="0"/>
              <a:t>	Book income					$1,000</a:t>
            </a:r>
          </a:p>
          <a:p>
            <a:pPr lvl="1" eaLnBrk="1" hangingPunct="1">
              <a:buFont typeface="Wingdings" pitchFamily="2" charset="2"/>
              <a:buNone/>
            </a:pPr>
            <a:r>
              <a:rPr lang="en-US" sz="2000" dirty="0"/>
              <a:t>	Tax-exempt interest income 			      (50)</a:t>
            </a:r>
          </a:p>
          <a:p>
            <a:pPr lvl="1" eaLnBrk="1" hangingPunct="1">
              <a:buFont typeface="Wingdings" pitchFamily="2" charset="2"/>
              <a:buNone/>
            </a:pPr>
            <a:r>
              <a:rPr lang="en-US" sz="2000" dirty="0"/>
              <a:t>	Accrued warranty		 		 	      200</a:t>
            </a:r>
          </a:p>
          <a:p>
            <a:pPr lvl="1" eaLnBrk="1" hangingPunct="1">
              <a:buFont typeface="Wingdings" pitchFamily="2" charset="2"/>
              <a:buNone/>
            </a:pPr>
            <a:r>
              <a:rPr lang="en-US" sz="2000" dirty="0"/>
              <a:t>	Nondeductible fine	   		 	      150</a:t>
            </a:r>
          </a:p>
          <a:p>
            <a:pPr lvl="1" eaLnBrk="1" hangingPunct="1">
              <a:buFont typeface="Wingdings" pitchFamily="2" charset="2"/>
              <a:buNone/>
            </a:pPr>
            <a:r>
              <a:rPr lang="en-US" sz="2000" dirty="0"/>
              <a:t>	Tax depreciation in excess of book depreciation	    (</a:t>
            </a:r>
            <a:r>
              <a:rPr lang="en-US" sz="2000" u="sng" dirty="0"/>
              <a:t>100</a:t>
            </a:r>
            <a:r>
              <a:rPr lang="en-US" sz="2000" dirty="0"/>
              <a:t>)</a:t>
            </a:r>
          </a:p>
          <a:p>
            <a:pPr lvl="1" eaLnBrk="1" hangingPunct="1">
              <a:buFont typeface="Wingdings" pitchFamily="2" charset="2"/>
              <a:buNone/>
            </a:pPr>
            <a:r>
              <a:rPr lang="en-US" sz="2000" dirty="0"/>
              <a:t>	Taxable income					 $1,200</a:t>
            </a:r>
          </a:p>
          <a:p>
            <a:pPr lvl="1" eaLnBrk="1" hangingPunct="1"/>
            <a:endParaRPr lang="en-US" dirty="0"/>
          </a:p>
          <a:p>
            <a:pPr lvl="1" eaLnBrk="1" hangingPunct="1">
              <a:buFont typeface="Wingdings" pitchFamily="2" charset="2"/>
              <a:buNone/>
            </a:pPr>
            <a:r>
              <a:rPr lang="en-US" sz="2400" dirty="0"/>
              <a:t>Compute the current tax provision (assume t = 35%)</a:t>
            </a:r>
          </a:p>
          <a:p>
            <a:pPr lvl="1" eaLnBrk="1" hangingPunct="1">
              <a:buFont typeface="Wingdings" pitchFamily="2" charset="2"/>
              <a:buNone/>
            </a:pPr>
            <a:r>
              <a:rPr lang="en-US" sz="2000" dirty="0"/>
              <a:t>	$1,200 × 35% = $420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25603" name="Rectangle 3"/>
          <p:cNvSpPr>
            <a:spLocks noGrp="1" noChangeArrowheads="1"/>
          </p:cNvSpPr>
          <p:nvPr>
            <p:ph idx="1"/>
          </p:nvPr>
        </p:nvSpPr>
        <p:spPr/>
        <p:txBody>
          <a:bodyPr/>
          <a:lstStyle/>
          <a:p>
            <a:pPr eaLnBrk="1" hangingPunct="1">
              <a:lnSpc>
                <a:spcPct val="90000"/>
              </a:lnSpc>
            </a:pPr>
            <a:r>
              <a:rPr lang="en-US" sz="2800" dirty="0"/>
              <a:t>Determine the Ending Balances in the Balance Sheet Deferred Tax Asset and Liability Accounts</a:t>
            </a:r>
          </a:p>
          <a:p>
            <a:pPr eaLnBrk="1" hangingPunct="1">
              <a:lnSpc>
                <a:spcPct val="90000"/>
              </a:lnSpc>
            </a:pPr>
            <a:endParaRPr lang="en-US" sz="800" dirty="0"/>
          </a:p>
          <a:p>
            <a:pPr lvl="1" eaLnBrk="1" hangingPunct="1">
              <a:lnSpc>
                <a:spcPct val="90000"/>
              </a:lnSpc>
            </a:pPr>
            <a:r>
              <a:rPr lang="en-US" sz="2400" dirty="0"/>
              <a:t>The deferred income tax expense or benefit portion of a company’s income tax provision reflects the change in a company’s deferred tax liabilities or assets that relate to continuing operations</a:t>
            </a:r>
          </a:p>
          <a:p>
            <a:pPr lvl="1" eaLnBrk="1" hangingPunct="1">
              <a:lnSpc>
                <a:spcPct val="90000"/>
              </a:lnSpc>
            </a:pPr>
            <a:endParaRPr lang="en-US" sz="800" dirty="0"/>
          </a:p>
          <a:p>
            <a:pPr lvl="1" eaLnBrk="1" hangingPunct="1">
              <a:lnSpc>
                <a:spcPct val="90000"/>
              </a:lnSpc>
            </a:pPr>
            <a:r>
              <a:rPr lang="en-US" sz="2400" dirty="0"/>
              <a:t>The deferred tax accounts provide investors and other interested parties with a measure of a company’s expected future income tax related cash inflows (outflows) resulting from book-tax differences that are temporary in nature or from tax carryover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5"/>
          <p:cNvSpPr>
            <a:spLocks noGrp="1" noChangeArrowheads="1"/>
          </p:cNvSpPr>
          <p:nvPr>
            <p:ph type="title"/>
          </p:nvPr>
        </p:nvSpPr>
        <p:spPr/>
        <p:txBody>
          <a:bodyPr/>
          <a:lstStyle/>
          <a:p>
            <a:pPr eaLnBrk="1" hangingPunct="1"/>
            <a:r>
              <a:rPr lang="en-US" sz="3000" dirty="0"/>
              <a:t>Calculate Current and Deferred Income Tax Expense or Benefit Components</a:t>
            </a:r>
          </a:p>
        </p:txBody>
      </p:sp>
      <p:sp>
        <p:nvSpPr>
          <p:cNvPr id="26627" name="Rectangle 3"/>
          <p:cNvSpPr>
            <a:spLocks noGrp="1" noChangeArrowheads="1"/>
          </p:cNvSpPr>
          <p:nvPr>
            <p:ph idx="1"/>
          </p:nvPr>
        </p:nvSpPr>
        <p:spPr/>
        <p:txBody>
          <a:bodyPr/>
          <a:lstStyle/>
          <a:p>
            <a:pPr eaLnBrk="1" hangingPunct="1"/>
            <a:r>
              <a:rPr lang="en-US" sz="2800" dirty="0"/>
              <a:t>ASC 740 takes a “liability” or balance sheet approach for the computation of the deferred tax expense or benefit</a:t>
            </a:r>
          </a:p>
          <a:p>
            <a:pPr eaLnBrk="1" hangingPunct="1"/>
            <a:endParaRPr lang="en-US" sz="800" dirty="0"/>
          </a:p>
          <a:p>
            <a:pPr eaLnBrk="1" hangingPunct="1"/>
            <a:r>
              <a:rPr lang="en-US" sz="2800" dirty="0"/>
              <a:t>The computations are based on the change in the cumulative differences between the financial accounting basis of an asset or liability and its corresponding tax basis from the beginning of the year to the end of the year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sz="3000" dirty="0"/>
              <a:t>Determining Whether a Valuation Allowance is Needed</a:t>
            </a:r>
          </a:p>
        </p:txBody>
      </p:sp>
      <p:sp>
        <p:nvSpPr>
          <p:cNvPr id="27652" name="Rectangle 3"/>
          <p:cNvSpPr>
            <a:spLocks noGrp="1" noChangeArrowheads="1"/>
          </p:cNvSpPr>
          <p:nvPr>
            <p:ph idx="1"/>
          </p:nvPr>
        </p:nvSpPr>
        <p:spPr/>
        <p:txBody>
          <a:bodyPr/>
          <a:lstStyle/>
          <a:p>
            <a:pPr eaLnBrk="1" hangingPunct="1"/>
            <a:r>
              <a:rPr lang="en-US" sz="2800" dirty="0"/>
              <a:t>Evaluate the Need for a Valuation Allowance for Gross Deferred Tax Assets</a:t>
            </a:r>
          </a:p>
          <a:p>
            <a:pPr eaLnBrk="1" hangingPunct="1"/>
            <a:endParaRPr lang="en-US" sz="800" dirty="0"/>
          </a:p>
          <a:p>
            <a:pPr lvl="1" eaLnBrk="1" hangingPunct="1"/>
            <a:r>
              <a:rPr lang="en-US" sz="2400" dirty="0"/>
              <a:t>A valuation allowance is required if it is </a:t>
            </a:r>
            <a:r>
              <a:rPr lang="en-US" sz="2400" b="1" i="1" dirty="0"/>
              <a:t>more likely than not</a:t>
            </a:r>
            <a:r>
              <a:rPr lang="en-US" sz="2400" dirty="0"/>
              <a:t> some or all of the deferred tax asset will not be realized in the future</a:t>
            </a:r>
          </a:p>
          <a:p>
            <a:pPr lvl="1" eaLnBrk="1" hangingPunct="1"/>
            <a:endParaRPr lang="en-US" sz="800" dirty="0"/>
          </a:p>
          <a:p>
            <a:pPr lvl="1" eaLnBrk="1" hangingPunct="1"/>
            <a:r>
              <a:rPr lang="en-US" sz="2400" dirty="0"/>
              <a:t>ASC 740 identifies four sources of potential future taxable income, two of which are objective and other two are subjective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5"/>
          <p:cNvSpPr>
            <a:spLocks noGrp="1" noChangeArrowheads="1"/>
          </p:cNvSpPr>
          <p:nvPr>
            <p:ph type="title"/>
          </p:nvPr>
        </p:nvSpPr>
        <p:spPr/>
        <p:txBody>
          <a:bodyPr/>
          <a:lstStyle/>
          <a:p>
            <a:pPr eaLnBrk="1" hangingPunct="1"/>
            <a:r>
              <a:rPr lang="en-US" sz="3000" dirty="0"/>
              <a:t>Determining Whether a Valuation Allowance is Needed</a:t>
            </a:r>
          </a:p>
        </p:txBody>
      </p:sp>
      <p:sp>
        <p:nvSpPr>
          <p:cNvPr id="28675" name="Rectangle 3"/>
          <p:cNvSpPr>
            <a:spLocks noGrp="1" noChangeArrowheads="1"/>
          </p:cNvSpPr>
          <p:nvPr>
            <p:ph idx="1"/>
          </p:nvPr>
        </p:nvSpPr>
        <p:spPr/>
        <p:txBody>
          <a:bodyPr/>
          <a:lstStyle/>
          <a:p>
            <a:pPr eaLnBrk="1" hangingPunct="1"/>
            <a:r>
              <a:rPr lang="en-US" sz="2800" dirty="0"/>
              <a:t>Objective sources</a:t>
            </a:r>
          </a:p>
          <a:p>
            <a:pPr eaLnBrk="1" hangingPunct="1"/>
            <a:endParaRPr lang="en-US" sz="800" dirty="0"/>
          </a:p>
          <a:p>
            <a:pPr lvl="1" eaLnBrk="1" hangingPunct="1"/>
            <a:r>
              <a:rPr lang="en-US" sz="2400" dirty="0"/>
              <a:t>Future Reversals of Existing Taxable Temporary Differences</a:t>
            </a:r>
          </a:p>
          <a:p>
            <a:pPr lvl="1" eaLnBrk="1" hangingPunct="1"/>
            <a:endParaRPr lang="en-US" sz="800" dirty="0"/>
          </a:p>
          <a:p>
            <a:pPr lvl="2" eaLnBrk="1" hangingPunct="1"/>
            <a:r>
              <a:rPr lang="en-US" sz="2000" dirty="0"/>
              <a:t>If the reversing taxable temporary differences provide sufficient future taxable income to absorb the reversing deductible temporary differences, the company does not record a valuation allowance against the deferred tax asset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type="title"/>
          </p:nvPr>
        </p:nvSpPr>
        <p:spPr/>
        <p:txBody>
          <a:bodyPr/>
          <a:lstStyle/>
          <a:p>
            <a:pPr eaLnBrk="1" hangingPunct="1"/>
            <a:r>
              <a:rPr lang="en-US" sz="3000" dirty="0"/>
              <a:t>Determining Whether a Valuation Allowance is Needed</a:t>
            </a:r>
          </a:p>
        </p:txBody>
      </p:sp>
      <p:sp>
        <p:nvSpPr>
          <p:cNvPr id="29699" name="Rectangle 2"/>
          <p:cNvSpPr>
            <a:spLocks noGrp="1" noChangeArrowheads="1"/>
          </p:cNvSpPr>
          <p:nvPr>
            <p:ph idx="1"/>
          </p:nvPr>
        </p:nvSpPr>
        <p:spPr/>
        <p:txBody>
          <a:bodyPr/>
          <a:lstStyle/>
          <a:p>
            <a:pPr lvl="1" eaLnBrk="1" hangingPunct="1"/>
            <a:r>
              <a:rPr lang="en-US" sz="2400" dirty="0"/>
              <a:t>Taxable Income in Prior Carryback Years</a:t>
            </a:r>
          </a:p>
          <a:p>
            <a:pPr lvl="1" eaLnBrk="1" hangingPunct="1"/>
            <a:endParaRPr lang="en-US" sz="800" dirty="0"/>
          </a:p>
          <a:p>
            <a:pPr lvl="2" eaLnBrk="1" hangingPunct="1"/>
            <a:r>
              <a:rPr lang="en-US" sz="2000" dirty="0"/>
              <a:t>Company does not record a valuation allowance if the tax benefit from the realization of a deferred tax asset can be carried back to a prior year that has sufficient taxable income to absorb the realized tax benefit.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5"/>
          <p:cNvSpPr>
            <a:spLocks noGrp="1" noChangeArrowheads="1"/>
          </p:cNvSpPr>
          <p:nvPr>
            <p:ph type="title"/>
          </p:nvPr>
        </p:nvSpPr>
        <p:spPr/>
        <p:txBody>
          <a:bodyPr/>
          <a:lstStyle/>
          <a:p>
            <a:pPr eaLnBrk="1" hangingPunct="1"/>
            <a:r>
              <a:rPr lang="en-US" sz="3000" dirty="0"/>
              <a:t>Determining Whether a Valuation Allowance is Needed</a:t>
            </a:r>
          </a:p>
        </p:txBody>
      </p:sp>
      <p:sp>
        <p:nvSpPr>
          <p:cNvPr id="30723" name="Rectangle 3"/>
          <p:cNvSpPr>
            <a:spLocks noGrp="1" noChangeArrowheads="1"/>
          </p:cNvSpPr>
          <p:nvPr>
            <p:ph idx="1"/>
          </p:nvPr>
        </p:nvSpPr>
        <p:spPr/>
        <p:txBody>
          <a:bodyPr/>
          <a:lstStyle/>
          <a:p>
            <a:pPr eaLnBrk="1" hangingPunct="1"/>
            <a:r>
              <a:rPr lang="en-US" sz="2800" dirty="0"/>
              <a:t>Subjective sources</a:t>
            </a:r>
          </a:p>
          <a:p>
            <a:pPr eaLnBrk="1" hangingPunct="1"/>
            <a:endParaRPr lang="en-US" sz="900" dirty="0"/>
          </a:p>
          <a:p>
            <a:pPr lvl="1" eaLnBrk="1" hangingPunct="1"/>
            <a:r>
              <a:rPr lang="en-US" dirty="0"/>
              <a:t>Expected future taxable income exclusive of reversing temporary differences and carryforwards</a:t>
            </a:r>
          </a:p>
          <a:p>
            <a:pPr lvl="1" eaLnBrk="1" hangingPunct="1"/>
            <a:endParaRPr lang="en-US" sz="800" dirty="0"/>
          </a:p>
          <a:p>
            <a:pPr lvl="2" eaLnBrk="1" hangingPunct="1"/>
            <a:r>
              <a:rPr lang="en-US" sz="2000" dirty="0"/>
              <a:t>A company might support its predictions of future taxable income with evidence of existing contracts or a sales backlog that will produce enough taxable income to realize the deferred tax asset when it reverses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5"/>
          <p:cNvSpPr>
            <a:spLocks noGrp="1" noChangeArrowheads="1"/>
          </p:cNvSpPr>
          <p:nvPr>
            <p:ph type="title"/>
          </p:nvPr>
        </p:nvSpPr>
        <p:spPr/>
        <p:txBody>
          <a:bodyPr/>
          <a:lstStyle/>
          <a:p>
            <a:pPr eaLnBrk="1" hangingPunct="1"/>
            <a:r>
              <a:rPr lang="en-US" sz="3000" dirty="0"/>
              <a:t>Determining Whether a Valuation Allowance is Needed</a:t>
            </a:r>
          </a:p>
        </p:txBody>
      </p:sp>
      <p:sp>
        <p:nvSpPr>
          <p:cNvPr id="31747" name="Rectangle 3"/>
          <p:cNvSpPr>
            <a:spLocks noGrp="1" noChangeArrowheads="1"/>
          </p:cNvSpPr>
          <p:nvPr>
            <p:ph idx="1"/>
          </p:nvPr>
        </p:nvSpPr>
        <p:spPr/>
        <p:txBody>
          <a:bodyPr/>
          <a:lstStyle/>
          <a:p>
            <a:pPr lvl="1" eaLnBrk="1" hangingPunct="1">
              <a:lnSpc>
                <a:spcPct val="90000"/>
              </a:lnSpc>
            </a:pPr>
            <a:r>
              <a:rPr lang="en-US" sz="2400" dirty="0"/>
              <a:t>Tax Planning Strategies</a:t>
            </a:r>
          </a:p>
          <a:p>
            <a:pPr lvl="1" eaLnBrk="1" hangingPunct="1">
              <a:lnSpc>
                <a:spcPct val="90000"/>
              </a:lnSpc>
            </a:pPr>
            <a:endParaRPr lang="en-US" sz="800" dirty="0"/>
          </a:p>
          <a:p>
            <a:pPr lvl="2" eaLnBrk="1" hangingPunct="1">
              <a:lnSpc>
                <a:spcPct val="90000"/>
              </a:lnSpc>
            </a:pPr>
            <a:r>
              <a:rPr lang="en-US" sz="2000" dirty="0"/>
              <a:t>Includes sale and leaseback of operating assets</a:t>
            </a:r>
          </a:p>
          <a:p>
            <a:pPr lvl="2" eaLnBrk="1" hangingPunct="1">
              <a:lnSpc>
                <a:spcPct val="90000"/>
              </a:lnSpc>
            </a:pPr>
            <a:endParaRPr lang="en-US" sz="800" dirty="0"/>
          </a:p>
          <a:p>
            <a:pPr lvl="2" eaLnBrk="1" hangingPunct="1">
              <a:lnSpc>
                <a:spcPct val="90000"/>
              </a:lnSpc>
            </a:pPr>
            <a:r>
              <a:rPr lang="en-US" sz="2000" dirty="0"/>
              <a:t>Changing inventory accounting methods</a:t>
            </a:r>
          </a:p>
          <a:p>
            <a:pPr lvl="2" eaLnBrk="1" hangingPunct="1">
              <a:lnSpc>
                <a:spcPct val="90000"/>
              </a:lnSpc>
            </a:pPr>
            <a:endParaRPr lang="en-US" sz="800" dirty="0"/>
          </a:p>
          <a:p>
            <a:pPr lvl="2" eaLnBrk="1" hangingPunct="1">
              <a:lnSpc>
                <a:spcPct val="90000"/>
              </a:lnSpc>
            </a:pPr>
            <a:r>
              <a:rPr lang="en-US" sz="2000" dirty="0"/>
              <a:t>Refraining from making voluntary contributions to the company pension plan</a:t>
            </a:r>
          </a:p>
          <a:p>
            <a:pPr lvl="2" eaLnBrk="1" hangingPunct="1">
              <a:lnSpc>
                <a:spcPct val="90000"/>
              </a:lnSpc>
            </a:pPr>
            <a:endParaRPr lang="en-US" sz="800" dirty="0"/>
          </a:p>
          <a:p>
            <a:pPr lvl="2" eaLnBrk="1" hangingPunct="1">
              <a:lnSpc>
                <a:spcPct val="90000"/>
              </a:lnSpc>
            </a:pPr>
            <a:r>
              <a:rPr lang="en-US" sz="2000" dirty="0"/>
              <a:t>Electing to capitalize certain expenditures rather than deduct them currently</a:t>
            </a:r>
          </a:p>
          <a:p>
            <a:pPr lvl="2" eaLnBrk="1" hangingPunct="1">
              <a:lnSpc>
                <a:spcPct val="90000"/>
              </a:lnSpc>
            </a:pPr>
            <a:endParaRPr lang="en-US" sz="800" dirty="0"/>
          </a:p>
          <a:p>
            <a:pPr lvl="2" eaLnBrk="1" hangingPunct="1">
              <a:lnSpc>
                <a:spcPct val="90000"/>
              </a:lnSpc>
            </a:pPr>
            <a:r>
              <a:rPr lang="en-US" sz="2000" dirty="0"/>
              <a:t>Sale of noncore assets</a:t>
            </a:r>
          </a:p>
          <a:p>
            <a:pPr lvl="2" eaLnBrk="1" hangingPunct="1">
              <a:lnSpc>
                <a:spcPct val="90000"/>
              </a:lnSpc>
            </a:pPr>
            <a:endParaRPr lang="en-US" sz="800" dirty="0"/>
          </a:p>
          <a:p>
            <a:pPr lvl="2" eaLnBrk="1" hangingPunct="1">
              <a:lnSpc>
                <a:spcPct val="90000"/>
              </a:lnSpc>
            </a:pPr>
            <a:r>
              <a:rPr lang="en-US" sz="2000" dirty="0"/>
              <a:t>Electing the alternative depreciation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z="3600" dirty="0"/>
              <a:t>Learning Objectives (cont.)</a:t>
            </a:r>
          </a:p>
        </p:txBody>
      </p:sp>
      <p:sp>
        <p:nvSpPr>
          <p:cNvPr id="5124" name="Rectangle 3"/>
          <p:cNvSpPr>
            <a:spLocks noGrp="1" noChangeArrowheads="1"/>
          </p:cNvSpPr>
          <p:nvPr>
            <p:ph idx="1"/>
          </p:nvPr>
        </p:nvSpPr>
        <p:spPr/>
        <p:txBody>
          <a:bodyPr/>
          <a:lstStyle/>
          <a:p>
            <a:pPr marL="571500" indent="-571500" eaLnBrk="1" hangingPunct="1">
              <a:buFont typeface="Wingdings" pitchFamily="2" charset="2"/>
              <a:buAutoNum type="arabicPeriod" startAt="4"/>
            </a:pPr>
            <a:r>
              <a:rPr lang="en-US" sz="2400" dirty="0"/>
              <a:t>Explain how a company accounts for its uncertain income tax positions under ASC 740-10 (a codification of FASB Interpretation (FIN) No. 48, </a:t>
            </a:r>
            <a:r>
              <a:rPr lang="en-US" sz="2400" i="1" dirty="0"/>
              <a:t>Accounting for Uncertainty in Income Taxes</a:t>
            </a:r>
            <a:r>
              <a:rPr lang="en-US" sz="2400" dirty="0"/>
              <a:t>).</a:t>
            </a:r>
            <a:endParaRPr lang="en-US" sz="1000" dirty="0"/>
          </a:p>
          <a:p>
            <a:pPr marL="571500" indent="-571500" eaLnBrk="1" hangingPunct="1">
              <a:buFont typeface="Wingdings" pitchFamily="2" charset="2"/>
              <a:buAutoNum type="arabicPeriod" startAt="4"/>
            </a:pPr>
            <a:r>
              <a:rPr lang="en-US" sz="2400" dirty="0"/>
              <a:t>Recognize the different components of a company’s disclosure of its income tax accounts in the financial statements and footnotes and comprehend how a company computes and discloses the components of its “effective tax rate.”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5"/>
          <p:cNvSpPr>
            <a:spLocks noGrp="1" noChangeArrowheads="1"/>
          </p:cNvSpPr>
          <p:nvPr>
            <p:ph type="title"/>
          </p:nvPr>
        </p:nvSpPr>
        <p:spPr/>
        <p:txBody>
          <a:bodyPr/>
          <a:lstStyle/>
          <a:p>
            <a:pPr eaLnBrk="1" hangingPunct="1"/>
            <a:r>
              <a:rPr lang="en-US" sz="3000" dirty="0"/>
              <a:t>Determining Whether a Valuation Allowance is Needed</a:t>
            </a:r>
          </a:p>
        </p:txBody>
      </p:sp>
      <p:sp>
        <p:nvSpPr>
          <p:cNvPr id="32771" name="Rectangle 3"/>
          <p:cNvSpPr>
            <a:spLocks noGrp="1" noChangeArrowheads="1"/>
          </p:cNvSpPr>
          <p:nvPr>
            <p:ph idx="1"/>
          </p:nvPr>
        </p:nvSpPr>
        <p:spPr/>
        <p:txBody>
          <a:bodyPr/>
          <a:lstStyle/>
          <a:p>
            <a:pPr eaLnBrk="1" hangingPunct="1"/>
            <a:r>
              <a:rPr lang="en-US" sz="2800" dirty="0"/>
              <a:t>Negative Evidence That a Valuation Allowance Is Needed</a:t>
            </a:r>
          </a:p>
          <a:p>
            <a:pPr eaLnBrk="1" hangingPunct="1"/>
            <a:endParaRPr lang="en-US" sz="800" dirty="0"/>
          </a:p>
          <a:p>
            <a:pPr lvl="1" eaLnBrk="1" hangingPunct="1"/>
            <a:r>
              <a:rPr lang="en-US" sz="2400" dirty="0"/>
              <a:t>ASC 740 requires that a company consider negative as well as positive evidence in determining whether it is more likely that a deferred tax asset will not be realized in the future.</a:t>
            </a:r>
          </a:p>
          <a:p>
            <a:pPr lvl="1" eaLnBrk="1" hangingPunct="1"/>
            <a:endParaRPr lang="en-US" sz="800" dirty="0"/>
          </a:p>
          <a:p>
            <a:pPr lvl="1" eaLnBrk="1" hangingPunct="1"/>
            <a:r>
              <a:rPr lang="en-US" sz="2400" dirty="0"/>
              <a:t>Negative evidence includes</a:t>
            </a:r>
          </a:p>
          <a:p>
            <a:pPr lvl="2" eaLnBrk="1" hangingPunct="1"/>
            <a:r>
              <a:rPr lang="en-US" sz="2000" dirty="0"/>
              <a:t>Cumulative (book) losses in recent years (usually 36 quarters)</a:t>
            </a:r>
          </a:p>
          <a:p>
            <a:pPr lvl="2" eaLnBrk="1" hangingPunct="1"/>
            <a:r>
              <a:rPr lang="en-US" sz="2000" dirty="0"/>
              <a:t>A history of net operating (capital) losses and credits expiring unused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5"/>
          <p:cNvSpPr>
            <a:spLocks noGrp="1" noChangeArrowheads="1"/>
          </p:cNvSpPr>
          <p:nvPr>
            <p:ph type="title"/>
          </p:nvPr>
        </p:nvSpPr>
        <p:spPr/>
        <p:txBody>
          <a:bodyPr/>
          <a:lstStyle/>
          <a:p>
            <a:pPr eaLnBrk="1" hangingPunct="1"/>
            <a:r>
              <a:rPr lang="en-US" sz="3000" dirty="0"/>
              <a:t>Determining Whether a Valuation Allowance is Needed</a:t>
            </a:r>
          </a:p>
        </p:txBody>
      </p:sp>
      <p:sp>
        <p:nvSpPr>
          <p:cNvPr id="33795" name="Rectangle 3"/>
          <p:cNvSpPr>
            <a:spLocks noGrp="1" noChangeArrowheads="1"/>
          </p:cNvSpPr>
          <p:nvPr>
            <p:ph idx="1"/>
          </p:nvPr>
        </p:nvSpPr>
        <p:spPr/>
        <p:txBody>
          <a:bodyPr/>
          <a:lstStyle/>
          <a:p>
            <a:pPr lvl="2" eaLnBrk="1" hangingPunct="1"/>
            <a:r>
              <a:rPr lang="en-US" sz="2000" dirty="0"/>
              <a:t>An expectation of losses in the near future</a:t>
            </a:r>
          </a:p>
          <a:p>
            <a:pPr lvl="2" eaLnBrk="1" hangingPunct="1"/>
            <a:endParaRPr lang="en-US" sz="800" dirty="0"/>
          </a:p>
          <a:p>
            <a:pPr lvl="2" eaLnBrk="1" hangingPunct="1"/>
            <a:r>
              <a:rPr lang="en-US" sz="2000" dirty="0"/>
              <a:t>Unsettled circumstances that, if resolved unfavorably, will result in losses from continuing operations in future years</a:t>
            </a:r>
          </a:p>
          <a:p>
            <a:pPr lvl="2" eaLnBrk="1" hangingPunct="1"/>
            <a:endParaRPr lang="en-US" sz="1000" dirty="0"/>
          </a:p>
          <a:p>
            <a:pPr eaLnBrk="1" hangingPunct="1"/>
            <a:r>
              <a:rPr lang="en-US" sz="2800" dirty="0"/>
              <a:t>Calculate the Deferred Income Tax Expense or Benefit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5"/>
          <p:cNvSpPr>
            <a:spLocks noGrp="1" noChangeArrowheads="1"/>
          </p:cNvSpPr>
          <p:nvPr>
            <p:ph type="title"/>
          </p:nvPr>
        </p:nvSpPr>
        <p:spPr/>
        <p:txBody>
          <a:bodyPr/>
          <a:lstStyle/>
          <a:p>
            <a:pPr eaLnBrk="1" hangingPunct="1"/>
            <a:r>
              <a:rPr lang="en-US" sz="3000" dirty="0"/>
              <a:t>Accounting for Uncertainty in Income Tax Positions</a:t>
            </a:r>
          </a:p>
        </p:txBody>
      </p:sp>
      <p:sp>
        <p:nvSpPr>
          <p:cNvPr id="34819" name="Rectangle 3"/>
          <p:cNvSpPr>
            <a:spLocks noGrp="1" noChangeArrowheads="1"/>
          </p:cNvSpPr>
          <p:nvPr>
            <p:ph idx="1"/>
          </p:nvPr>
        </p:nvSpPr>
        <p:spPr/>
        <p:txBody>
          <a:bodyPr/>
          <a:lstStyle/>
          <a:p>
            <a:pPr eaLnBrk="1" hangingPunct="1">
              <a:lnSpc>
                <a:spcPct val="90000"/>
              </a:lnSpc>
            </a:pPr>
            <a:r>
              <a:rPr lang="en-US" sz="2800" dirty="0"/>
              <a:t>FAS 109 provided no specific guidance on how to deal with uncertain tax positions.</a:t>
            </a:r>
          </a:p>
          <a:p>
            <a:pPr eaLnBrk="1" hangingPunct="1">
              <a:lnSpc>
                <a:spcPct val="90000"/>
              </a:lnSpc>
            </a:pPr>
            <a:endParaRPr lang="en-US" sz="900" dirty="0"/>
          </a:p>
          <a:p>
            <a:pPr eaLnBrk="1" hangingPunct="1">
              <a:lnSpc>
                <a:spcPct val="90000"/>
              </a:lnSpc>
            </a:pPr>
            <a:r>
              <a:rPr lang="en-US" sz="2800" dirty="0"/>
              <a:t>Companies generally applied the principles of FAS 5, </a:t>
            </a:r>
            <a:r>
              <a:rPr lang="en-US" sz="2800" i="1" dirty="0"/>
              <a:t>Accounting for Contingencies, </a:t>
            </a:r>
            <a:r>
              <a:rPr lang="en-US" sz="2800" dirty="0"/>
              <a:t>to uncertain tax positions.</a:t>
            </a:r>
          </a:p>
          <a:p>
            <a:pPr eaLnBrk="1" hangingPunct="1">
              <a:lnSpc>
                <a:spcPct val="90000"/>
              </a:lnSpc>
            </a:pPr>
            <a:endParaRPr lang="en-US" sz="900" dirty="0"/>
          </a:p>
          <a:p>
            <a:pPr eaLnBrk="1" hangingPunct="1">
              <a:lnSpc>
                <a:spcPct val="90000"/>
              </a:lnSpc>
            </a:pPr>
            <a:r>
              <a:rPr lang="en-US" sz="2800" dirty="0"/>
              <a:t>The objective of FIN 48 (codified in ASC 740-10) was to provide a uniform approach to recording and disclosing tax benefits resulting from tax positions that are considered to be uncertain.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sz="3000" dirty="0"/>
              <a:t>Accounting for Uncertainty in Income Tax Positions</a:t>
            </a:r>
          </a:p>
        </p:txBody>
      </p:sp>
      <p:sp>
        <p:nvSpPr>
          <p:cNvPr id="35844" name="Rectangle 3"/>
          <p:cNvSpPr>
            <a:spLocks noGrp="1" noChangeArrowheads="1"/>
          </p:cNvSpPr>
          <p:nvPr>
            <p:ph idx="1"/>
          </p:nvPr>
        </p:nvSpPr>
        <p:spPr>
          <a:xfrm>
            <a:off x="457200" y="1447800"/>
            <a:ext cx="8229600" cy="4411662"/>
          </a:xfrm>
        </p:spPr>
        <p:txBody>
          <a:bodyPr/>
          <a:lstStyle/>
          <a:p>
            <a:pPr eaLnBrk="1" hangingPunct="1"/>
            <a:r>
              <a:rPr lang="en-US" sz="2800" dirty="0"/>
              <a:t>ASC 740-10 applies to all </a:t>
            </a:r>
            <a:r>
              <a:rPr lang="en-US" sz="2800" b="1" i="1" dirty="0"/>
              <a:t>tax positions</a:t>
            </a:r>
            <a:r>
              <a:rPr lang="en-US" sz="2800" dirty="0"/>
              <a:t> accounted for in accordance with ASC 740, including:</a:t>
            </a:r>
          </a:p>
          <a:p>
            <a:pPr eaLnBrk="1" hangingPunct="1"/>
            <a:endParaRPr lang="en-US" sz="800" dirty="0"/>
          </a:p>
          <a:p>
            <a:pPr lvl="1" eaLnBrk="1" hangingPunct="1"/>
            <a:r>
              <a:rPr lang="en-US" sz="2400" dirty="0"/>
              <a:t>Previously filed positions</a:t>
            </a:r>
          </a:p>
          <a:p>
            <a:pPr lvl="1" eaLnBrk="1" hangingPunct="1"/>
            <a:endParaRPr lang="en-US" sz="800" dirty="0"/>
          </a:p>
          <a:p>
            <a:pPr lvl="1" eaLnBrk="1" hangingPunct="1"/>
            <a:r>
              <a:rPr lang="en-US" sz="2400" dirty="0"/>
              <a:t>Expected filing positions</a:t>
            </a:r>
          </a:p>
          <a:p>
            <a:pPr lvl="1" eaLnBrk="1" hangingPunct="1"/>
            <a:endParaRPr lang="en-US" sz="800" dirty="0"/>
          </a:p>
          <a:p>
            <a:pPr lvl="1" eaLnBrk="1" hangingPunct="1"/>
            <a:r>
              <a:rPr lang="en-US" sz="2400" dirty="0"/>
              <a:t>Decisions not to file tax returns in a particular jurisdiction</a:t>
            </a:r>
          </a:p>
          <a:p>
            <a:pPr lvl="1" eaLnBrk="1" hangingPunct="1"/>
            <a:endParaRPr lang="en-US" sz="800" dirty="0"/>
          </a:p>
          <a:p>
            <a:pPr lvl="1" eaLnBrk="1" hangingPunct="1"/>
            <a:r>
              <a:rPr lang="en-US" sz="2400" dirty="0"/>
              <a:t>Decisions to exclude potentially taxable income</a:t>
            </a:r>
          </a:p>
          <a:p>
            <a:pPr lvl="1" eaLnBrk="1" hangingPunct="1"/>
            <a:endParaRPr lang="en-US" sz="800" dirty="0"/>
          </a:p>
          <a:p>
            <a:pPr lvl="1" eaLnBrk="1" hangingPunct="1"/>
            <a:r>
              <a:rPr lang="en-US" sz="2400" dirty="0"/>
              <a:t>Choices made in classifying a transaction as tax-exempt or taxable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5"/>
          <p:cNvSpPr>
            <a:spLocks noGrp="1" noChangeArrowheads="1"/>
          </p:cNvSpPr>
          <p:nvPr>
            <p:ph type="title"/>
          </p:nvPr>
        </p:nvSpPr>
        <p:spPr/>
        <p:txBody>
          <a:bodyPr/>
          <a:lstStyle/>
          <a:p>
            <a:pPr eaLnBrk="1" hangingPunct="1"/>
            <a:r>
              <a:rPr lang="en-US" sz="3000" dirty="0"/>
              <a:t>Accounting for Uncertainty in Income Tax Positions</a:t>
            </a:r>
          </a:p>
        </p:txBody>
      </p:sp>
      <p:sp>
        <p:nvSpPr>
          <p:cNvPr id="36867" name="Rectangle 3"/>
          <p:cNvSpPr>
            <a:spLocks noGrp="1" noChangeArrowheads="1"/>
          </p:cNvSpPr>
          <p:nvPr>
            <p:ph idx="1"/>
          </p:nvPr>
        </p:nvSpPr>
        <p:spPr/>
        <p:txBody>
          <a:bodyPr/>
          <a:lstStyle/>
          <a:p>
            <a:pPr eaLnBrk="1" hangingPunct="1"/>
            <a:r>
              <a:rPr lang="en-US" sz="2800" dirty="0"/>
              <a:t>ASC 740-10 applies a two step process in evaluating tax positions</a:t>
            </a:r>
          </a:p>
          <a:p>
            <a:pPr eaLnBrk="1" hangingPunct="1"/>
            <a:endParaRPr lang="en-US" sz="800" dirty="0"/>
          </a:p>
          <a:p>
            <a:pPr lvl="1" eaLnBrk="1" hangingPunct="1"/>
            <a:r>
              <a:rPr lang="en-US" sz="2400" dirty="0"/>
              <a:t>Recognition process</a:t>
            </a:r>
          </a:p>
          <a:p>
            <a:pPr lvl="1" eaLnBrk="1" hangingPunct="1"/>
            <a:endParaRPr lang="en-US" sz="800" dirty="0"/>
          </a:p>
          <a:p>
            <a:pPr lvl="2" eaLnBrk="1" hangingPunct="1"/>
            <a:r>
              <a:rPr lang="en-US" sz="2000" dirty="0"/>
              <a:t>Company first determines if it is more likely than not that its tax position on a particular account will be sustained on IRS examination based on its technical merits</a:t>
            </a:r>
          </a:p>
          <a:p>
            <a:pPr lvl="2" eaLnBrk="1" hangingPunct="1"/>
            <a:endParaRPr lang="en-US" sz="800" dirty="0"/>
          </a:p>
          <a:p>
            <a:pPr lvl="2" eaLnBrk="1" hangingPunct="1"/>
            <a:r>
              <a:rPr lang="en-US" sz="2000" dirty="0"/>
              <a:t>Company then determines the amount it expects to be able to recognize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7"/>
          <p:cNvSpPr>
            <a:spLocks noGrp="1" noChangeArrowheads="1"/>
          </p:cNvSpPr>
          <p:nvPr>
            <p:ph type="title"/>
          </p:nvPr>
        </p:nvSpPr>
        <p:spPr/>
        <p:txBody>
          <a:bodyPr/>
          <a:lstStyle/>
          <a:p>
            <a:pPr eaLnBrk="1" hangingPunct="1"/>
            <a:r>
              <a:rPr lang="en-US" sz="3000" dirty="0"/>
              <a:t>Accounting for Uncertainty in Income Tax Positions</a:t>
            </a:r>
          </a:p>
        </p:txBody>
      </p:sp>
      <p:sp>
        <p:nvSpPr>
          <p:cNvPr id="37891" name="Rectangle 3"/>
          <p:cNvSpPr>
            <a:spLocks noGrp="1" noChangeArrowheads="1"/>
          </p:cNvSpPr>
          <p:nvPr>
            <p:ph idx="1"/>
          </p:nvPr>
        </p:nvSpPr>
        <p:spPr/>
        <p:txBody>
          <a:bodyPr/>
          <a:lstStyle/>
          <a:p>
            <a:pPr lvl="1" eaLnBrk="1" hangingPunct="1">
              <a:lnSpc>
                <a:spcPct val="90000"/>
              </a:lnSpc>
            </a:pPr>
            <a:r>
              <a:rPr lang="en-US" sz="2400" dirty="0"/>
              <a:t>Measurement process</a:t>
            </a:r>
          </a:p>
          <a:p>
            <a:pPr lvl="1" eaLnBrk="1" hangingPunct="1">
              <a:lnSpc>
                <a:spcPct val="90000"/>
              </a:lnSpc>
            </a:pPr>
            <a:endParaRPr lang="en-US" sz="800" dirty="0"/>
          </a:p>
          <a:p>
            <a:pPr lvl="2" eaLnBrk="1" hangingPunct="1">
              <a:lnSpc>
                <a:spcPct val="90000"/>
              </a:lnSpc>
            </a:pPr>
            <a:r>
              <a:rPr lang="en-US" sz="2000" dirty="0"/>
              <a:t>Requires the company to make a cumulative probability assessment of all likely outcomes of the audit and litigation process</a:t>
            </a:r>
          </a:p>
          <a:p>
            <a:pPr lvl="2" eaLnBrk="1" hangingPunct="1">
              <a:lnSpc>
                <a:spcPct val="90000"/>
              </a:lnSpc>
            </a:pPr>
            <a:endParaRPr lang="en-US" sz="800" dirty="0"/>
          </a:p>
          <a:p>
            <a:pPr lvl="3" eaLnBrk="1" hangingPunct="1">
              <a:lnSpc>
                <a:spcPct val="90000"/>
              </a:lnSpc>
            </a:pPr>
            <a:r>
              <a:rPr lang="en-US" dirty="0"/>
              <a:t>A company recognizes the amount that has a greater than 50 percent probability of being sustained on examination and subsequent litigation</a:t>
            </a:r>
          </a:p>
          <a:p>
            <a:pPr lvl="3" eaLnBrk="1" hangingPunct="1">
              <a:lnSpc>
                <a:spcPct val="90000"/>
              </a:lnSpc>
            </a:pPr>
            <a:endParaRPr lang="en-US" sz="900" dirty="0"/>
          </a:p>
          <a:p>
            <a:pPr lvl="3" eaLnBrk="1" hangingPunct="1">
              <a:lnSpc>
                <a:spcPct val="90000"/>
              </a:lnSpc>
            </a:pPr>
            <a:r>
              <a:rPr lang="en-US" dirty="0"/>
              <a:t>The amount not recognized is recorded as a liability on the balance sheet</a:t>
            </a:r>
          </a:p>
          <a:p>
            <a:pPr lvl="3" eaLnBrk="1" hangingPunct="1">
              <a:lnSpc>
                <a:spcPct val="90000"/>
              </a:lnSpc>
            </a:pPr>
            <a:endParaRPr lang="en-US" dirty="0"/>
          </a:p>
          <a:p>
            <a:pPr eaLnBrk="1" hangingPunct="1">
              <a:lnSpc>
                <a:spcPct val="90000"/>
              </a:lnSpc>
            </a:pPr>
            <a:r>
              <a:rPr lang="en-US" sz="2800" dirty="0"/>
              <a:t>Interest and Penalties – </a:t>
            </a:r>
            <a:r>
              <a:rPr lang="en-US" sz="2000" dirty="0"/>
              <a:t>may be included in the provision or reported as a deduction in computing pretax income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7"/>
          <p:cNvSpPr>
            <a:spLocks noGrp="1" noChangeArrowheads="1"/>
          </p:cNvSpPr>
          <p:nvPr>
            <p:ph type="title"/>
          </p:nvPr>
        </p:nvSpPr>
        <p:spPr/>
        <p:txBody>
          <a:bodyPr/>
          <a:lstStyle/>
          <a:p>
            <a:pPr eaLnBrk="1" hangingPunct="1"/>
            <a:r>
              <a:rPr lang="en-US" sz="3000" dirty="0"/>
              <a:t>Accounting for Uncertainty in Income Tax Positions</a:t>
            </a:r>
          </a:p>
        </p:txBody>
      </p:sp>
      <p:sp>
        <p:nvSpPr>
          <p:cNvPr id="38915" name="Rectangle 3"/>
          <p:cNvSpPr>
            <a:spLocks noGrp="1" noChangeArrowheads="1"/>
          </p:cNvSpPr>
          <p:nvPr>
            <p:ph idx="1"/>
          </p:nvPr>
        </p:nvSpPr>
        <p:spPr/>
        <p:txBody>
          <a:bodyPr/>
          <a:lstStyle/>
          <a:p>
            <a:pPr eaLnBrk="1" hangingPunct="1"/>
            <a:r>
              <a:rPr lang="en-US" sz="2800" dirty="0"/>
              <a:t>Disclosures of Uncertain Tax Positions</a:t>
            </a:r>
          </a:p>
          <a:p>
            <a:pPr lvl="1" eaLnBrk="1" hangingPunct="1"/>
            <a:r>
              <a:rPr lang="en-US" sz="2400" dirty="0"/>
              <a:t>Specific line items should disclose</a:t>
            </a:r>
          </a:p>
          <a:p>
            <a:pPr lvl="1" eaLnBrk="1" hangingPunct="1"/>
            <a:endParaRPr lang="en-US" sz="800" dirty="0"/>
          </a:p>
          <a:p>
            <a:pPr lvl="2" eaLnBrk="1" hangingPunct="1"/>
            <a:r>
              <a:rPr lang="en-US" sz="2000" dirty="0"/>
              <a:t>Gross amounts of increases and decreases in liabilities related to uncertain tax positions as a result of tax positions taken during a prior period and current year</a:t>
            </a:r>
          </a:p>
          <a:p>
            <a:pPr lvl="2" eaLnBrk="1" hangingPunct="1"/>
            <a:endParaRPr lang="en-US" sz="800" dirty="0"/>
          </a:p>
          <a:p>
            <a:pPr lvl="2" eaLnBrk="1" hangingPunct="1"/>
            <a:r>
              <a:rPr lang="en-US" sz="2000" dirty="0"/>
              <a:t>Amounts of decreases in liabilities related to uncertain tax positions relating to settlements with taxing authorities</a:t>
            </a:r>
          </a:p>
          <a:p>
            <a:pPr lvl="2" eaLnBrk="1" hangingPunct="1"/>
            <a:endParaRPr lang="en-US" sz="800" dirty="0"/>
          </a:p>
          <a:p>
            <a:pPr lvl="2" eaLnBrk="1" hangingPunct="1"/>
            <a:r>
              <a:rPr lang="en-US" sz="2000" dirty="0"/>
              <a:t>Reductions in liabilities related to uncertain tax positions as a result of a lapse of the applicable statute of limitations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pPr eaLnBrk="1" hangingPunct="1"/>
            <a:r>
              <a:rPr lang="en-US" sz="3000" dirty="0"/>
              <a:t>Financial Statement Disclosure and Corporation's Effective Tax Rate</a:t>
            </a:r>
          </a:p>
        </p:txBody>
      </p:sp>
      <p:sp>
        <p:nvSpPr>
          <p:cNvPr id="39940" name="Rectangle 3"/>
          <p:cNvSpPr>
            <a:spLocks noGrp="1" noChangeArrowheads="1"/>
          </p:cNvSpPr>
          <p:nvPr>
            <p:ph idx="1"/>
          </p:nvPr>
        </p:nvSpPr>
        <p:spPr/>
        <p:txBody>
          <a:bodyPr/>
          <a:lstStyle/>
          <a:p>
            <a:pPr eaLnBrk="1" hangingPunct="1">
              <a:lnSpc>
                <a:spcPct val="90000"/>
              </a:lnSpc>
            </a:pPr>
            <a:r>
              <a:rPr lang="en-US" sz="2800" dirty="0"/>
              <a:t>Balance Sheet Classification</a:t>
            </a:r>
          </a:p>
          <a:p>
            <a:pPr eaLnBrk="1" hangingPunct="1">
              <a:lnSpc>
                <a:spcPct val="90000"/>
              </a:lnSpc>
            </a:pPr>
            <a:endParaRPr lang="en-US" sz="900" dirty="0"/>
          </a:p>
          <a:p>
            <a:pPr lvl="1" eaLnBrk="1" hangingPunct="1">
              <a:lnSpc>
                <a:spcPct val="90000"/>
              </a:lnSpc>
            </a:pPr>
            <a:r>
              <a:rPr lang="en-US" sz="2400" dirty="0"/>
              <a:t>ASC 740 requires companies (public and private) to disclose their deferred tax assets and liabilities on their balance sheets and classify them as either current or noncurrent (all are noncurrent beginning in 2016).</a:t>
            </a:r>
          </a:p>
          <a:p>
            <a:pPr lvl="1" eaLnBrk="1" hangingPunct="1">
              <a:lnSpc>
                <a:spcPct val="90000"/>
              </a:lnSpc>
            </a:pPr>
            <a:endParaRPr lang="en-US" sz="900" b="1" i="1" dirty="0"/>
          </a:p>
          <a:p>
            <a:pPr lvl="1" eaLnBrk="1" hangingPunct="1">
              <a:lnSpc>
                <a:spcPct val="90000"/>
              </a:lnSpc>
            </a:pPr>
            <a:r>
              <a:rPr lang="en-US" sz="2400" dirty="0"/>
              <a:t>ASC 740 permits companies to net deferred tax assets and liabilities based on their classification and present the net amount on the balance sheet</a:t>
            </a:r>
          </a:p>
          <a:p>
            <a:pPr lvl="1" eaLnBrk="1" hangingPunct="1">
              <a:lnSpc>
                <a:spcPct val="90000"/>
              </a:lnSpc>
            </a:pPr>
            <a:endParaRPr lang="en-US" sz="900" dirty="0"/>
          </a:p>
          <a:p>
            <a:pPr lvl="1" eaLnBrk="1" hangingPunct="1">
              <a:lnSpc>
                <a:spcPct val="90000"/>
              </a:lnSpc>
            </a:pPr>
            <a:r>
              <a:rPr lang="en-US" sz="2400" dirty="0"/>
              <a:t>ASC 740 does not permit netting of deferred tax assets and liabilities that are attributable to different tax jurisdictions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8"/>
          <p:cNvSpPr>
            <a:spLocks noGrp="1" noChangeArrowheads="1"/>
          </p:cNvSpPr>
          <p:nvPr>
            <p:ph type="title"/>
          </p:nvPr>
        </p:nvSpPr>
        <p:spPr/>
        <p:txBody>
          <a:bodyPr/>
          <a:lstStyle/>
          <a:p>
            <a:pPr eaLnBrk="1" hangingPunct="1"/>
            <a:r>
              <a:rPr lang="en-US" sz="3000" dirty="0"/>
              <a:t>Financial Statement Disclosure and Corporation's Effective Tax Rate</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132" y="2057400"/>
            <a:ext cx="8115300" cy="3762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5"/>
          <p:cNvSpPr>
            <a:spLocks noGrp="1" noChangeArrowheads="1"/>
          </p:cNvSpPr>
          <p:nvPr>
            <p:ph type="title"/>
          </p:nvPr>
        </p:nvSpPr>
        <p:spPr/>
        <p:txBody>
          <a:bodyPr/>
          <a:lstStyle/>
          <a:p>
            <a:pPr eaLnBrk="1" hangingPunct="1"/>
            <a:r>
              <a:rPr lang="en-US" sz="3000" dirty="0"/>
              <a:t>Financial Statement Disclosure and Corporation's Effective Tax Rate</a:t>
            </a:r>
          </a:p>
        </p:txBody>
      </p:sp>
      <p:sp>
        <p:nvSpPr>
          <p:cNvPr id="41987" name="Rectangle 3"/>
          <p:cNvSpPr>
            <a:spLocks noGrp="1" noChangeArrowheads="1"/>
          </p:cNvSpPr>
          <p:nvPr>
            <p:ph idx="1"/>
          </p:nvPr>
        </p:nvSpPr>
        <p:spPr/>
        <p:txBody>
          <a:bodyPr/>
          <a:lstStyle/>
          <a:p>
            <a:pPr eaLnBrk="1" hangingPunct="1"/>
            <a:r>
              <a:rPr lang="en-US" sz="2800" dirty="0"/>
              <a:t>Income Tax Footnote Disclosure</a:t>
            </a:r>
          </a:p>
          <a:p>
            <a:pPr lvl="1" eaLnBrk="1" hangingPunct="1"/>
            <a:r>
              <a:rPr lang="en-US" sz="2400" dirty="0"/>
              <a:t>ASC 740 mandates that a company disclose</a:t>
            </a:r>
          </a:p>
          <a:p>
            <a:pPr lvl="2" eaLnBrk="1" hangingPunct="1"/>
            <a:r>
              <a:rPr lang="en-US" sz="2000" dirty="0"/>
              <a:t>Components of the net deferred tax assets and liabilities reported on its balance sheet </a:t>
            </a:r>
          </a:p>
          <a:p>
            <a:pPr lvl="2" eaLnBrk="1" hangingPunct="1"/>
            <a:r>
              <a:rPr lang="en-US" sz="2000" dirty="0"/>
              <a:t>Total valuation allowance recognized for deferred tax assets</a:t>
            </a:r>
          </a:p>
          <a:p>
            <a:pPr lvl="2" eaLnBrk="1" hangingPunct="1"/>
            <a:endParaRPr lang="en-US" sz="800" dirty="0"/>
          </a:p>
          <a:p>
            <a:pPr eaLnBrk="1" hangingPunct="1"/>
            <a:r>
              <a:rPr lang="en-US" sz="2800" dirty="0"/>
              <a:t>ASC 740 also requires publicly traded companies to disclose these components</a:t>
            </a:r>
          </a:p>
          <a:p>
            <a:pPr lvl="1" eaLnBrk="1" hangingPunct="1"/>
            <a:r>
              <a:rPr lang="en-US" sz="2400" dirty="0"/>
              <a:t>Current tax expense or benefit</a:t>
            </a:r>
          </a:p>
          <a:p>
            <a:pPr lvl="1" eaLnBrk="1" hangingPunct="1"/>
            <a:r>
              <a:rPr lang="en-US" sz="2400" dirty="0"/>
              <a:t>Deferred tax expense or benefit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122238"/>
            <a:ext cx="7543800" cy="1477962"/>
          </a:xfrm>
        </p:spPr>
        <p:txBody>
          <a:bodyPr/>
          <a:lstStyle/>
          <a:p>
            <a:pPr eaLnBrk="1" hangingPunct="1"/>
            <a:r>
              <a:rPr lang="en-US" sz="3000" dirty="0"/>
              <a:t>Objectives of “Accounting for Income Taxes” and Income Tax Provision Process</a:t>
            </a:r>
            <a:endParaRPr lang="en-US" sz="3400" dirty="0"/>
          </a:p>
        </p:txBody>
      </p:sp>
      <p:sp>
        <p:nvSpPr>
          <p:cNvPr id="6148" name="Rectangle 3"/>
          <p:cNvSpPr>
            <a:spLocks noGrp="1" noChangeArrowheads="1"/>
          </p:cNvSpPr>
          <p:nvPr>
            <p:ph idx="1"/>
          </p:nvPr>
        </p:nvSpPr>
        <p:spPr/>
        <p:txBody>
          <a:bodyPr/>
          <a:lstStyle/>
          <a:p>
            <a:pPr eaLnBrk="1" hangingPunct="1"/>
            <a:r>
              <a:rPr lang="en-US" sz="2800" dirty="0"/>
              <a:t>The income tax provision includes</a:t>
            </a:r>
          </a:p>
          <a:p>
            <a:pPr lvl="1" eaLnBrk="1" hangingPunct="1"/>
            <a:r>
              <a:rPr lang="en-US" sz="2400" dirty="0"/>
              <a:t>Current year taxes payable or refundable</a:t>
            </a:r>
          </a:p>
          <a:p>
            <a:pPr lvl="1" eaLnBrk="1" hangingPunct="1"/>
            <a:r>
              <a:rPr lang="en-US" sz="2400" dirty="0"/>
              <a:t>Any changes to future income taxes payable or refundable that result from differences in the timing of when an item is reported on the tax return compared to the financial statement</a:t>
            </a:r>
          </a:p>
          <a:p>
            <a:pPr lvl="1" eaLnBrk="1" hangingPunct="1"/>
            <a:endParaRPr lang="en-US" sz="1000" dirty="0"/>
          </a:p>
          <a:p>
            <a:pPr eaLnBrk="1" hangingPunct="1"/>
            <a:r>
              <a:rPr lang="en-US" sz="2800" dirty="0"/>
              <a:t>A company records these future income taxes payable or refundable on its balance sheet as</a:t>
            </a:r>
          </a:p>
          <a:p>
            <a:pPr lvl="1" eaLnBrk="1" hangingPunct="1"/>
            <a:r>
              <a:rPr lang="en-US" sz="2400" dirty="0"/>
              <a:t>Deferred tax liability </a:t>
            </a:r>
          </a:p>
          <a:p>
            <a:pPr lvl="1" eaLnBrk="1" hangingPunct="1"/>
            <a:r>
              <a:rPr lang="en-US" sz="2400" dirty="0"/>
              <a:t>Deferred tax asset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5"/>
          <p:cNvSpPr>
            <a:spLocks noGrp="1" noChangeArrowheads="1"/>
          </p:cNvSpPr>
          <p:nvPr>
            <p:ph type="title"/>
          </p:nvPr>
        </p:nvSpPr>
        <p:spPr/>
        <p:txBody>
          <a:bodyPr/>
          <a:lstStyle/>
          <a:p>
            <a:pPr eaLnBrk="1" hangingPunct="1"/>
            <a:r>
              <a:rPr lang="en-US" sz="3000" dirty="0"/>
              <a:t>Financial Statement Disclosure and Corporation's Effective Tax Rate</a:t>
            </a:r>
          </a:p>
        </p:txBody>
      </p:sp>
      <p:sp>
        <p:nvSpPr>
          <p:cNvPr id="43011" name="Rectangle 3"/>
          <p:cNvSpPr>
            <a:spLocks noGrp="1" noChangeArrowheads="1"/>
          </p:cNvSpPr>
          <p:nvPr>
            <p:ph idx="1"/>
          </p:nvPr>
        </p:nvSpPr>
        <p:spPr/>
        <p:txBody>
          <a:bodyPr/>
          <a:lstStyle/>
          <a:p>
            <a:pPr lvl="1" eaLnBrk="1" hangingPunct="1"/>
            <a:r>
              <a:rPr lang="en-US" sz="2400" dirty="0"/>
              <a:t>Benefits of operating loss carryforwards</a:t>
            </a:r>
          </a:p>
          <a:p>
            <a:pPr lvl="1" eaLnBrk="1" hangingPunct="1"/>
            <a:endParaRPr lang="en-US" sz="800" dirty="0"/>
          </a:p>
          <a:p>
            <a:pPr lvl="1" eaLnBrk="1" hangingPunct="1"/>
            <a:r>
              <a:rPr lang="en-US" sz="2400" dirty="0"/>
              <a:t>Adjustments of a deferred tax liability or asset for enacted changes in tax laws or rates</a:t>
            </a:r>
          </a:p>
          <a:p>
            <a:pPr lvl="1" eaLnBrk="1" hangingPunct="1"/>
            <a:endParaRPr lang="en-US" sz="800" dirty="0"/>
          </a:p>
          <a:p>
            <a:pPr lvl="1" eaLnBrk="1" hangingPunct="1"/>
            <a:r>
              <a:rPr lang="en-US" sz="2400" dirty="0"/>
              <a:t>Adjustments to the beginning of-the-year balance of a valuation allowance because of a change in circumstances that causes a change in management’s judgment about the realizability of the recognized deferred tax assets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5"/>
          <p:cNvSpPr>
            <a:spLocks noGrp="1" noChangeArrowheads="1"/>
          </p:cNvSpPr>
          <p:nvPr>
            <p:ph type="title"/>
          </p:nvPr>
        </p:nvSpPr>
        <p:spPr/>
        <p:txBody>
          <a:bodyPr/>
          <a:lstStyle/>
          <a:p>
            <a:pPr eaLnBrk="1" hangingPunct="1"/>
            <a:r>
              <a:rPr lang="en-US" sz="3000" dirty="0"/>
              <a:t>Financial Statement Disclosure and Corporation's Effective Tax Rate</a:t>
            </a:r>
          </a:p>
        </p:txBody>
      </p:sp>
      <p:sp>
        <p:nvSpPr>
          <p:cNvPr id="44035" name="Rectangle 3"/>
          <p:cNvSpPr>
            <a:spLocks noGrp="1" noChangeArrowheads="1"/>
          </p:cNvSpPr>
          <p:nvPr>
            <p:ph idx="1"/>
          </p:nvPr>
        </p:nvSpPr>
        <p:spPr/>
        <p:txBody>
          <a:bodyPr/>
          <a:lstStyle/>
          <a:p>
            <a:pPr eaLnBrk="1" hangingPunct="1"/>
            <a:r>
              <a:rPr lang="en-US" sz="2800" dirty="0"/>
              <a:t>Computation and Reconciliation of the Income Tax Provision with a Company’s Hypothetical Tax Provision</a:t>
            </a:r>
          </a:p>
          <a:p>
            <a:pPr eaLnBrk="1" hangingPunct="1"/>
            <a:endParaRPr lang="en-US" sz="800" dirty="0"/>
          </a:p>
          <a:p>
            <a:pPr lvl="1" eaLnBrk="1" hangingPunct="1"/>
            <a:r>
              <a:rPr lang="en-US" sz="2400" dirty="0"/>
              <a:t>ASC 740 requires a company to reconcile its</a:t>
            </a:r>
          </a:p>
          <a:p>
            <a:pPr lvl="1" eaLnBrk="1" hangingPunct="1"/>
            <a:endParaRPr lang="en-US" sz="800" dirty="0"/>
          </a:p>
          <a:p>
            <a:pPr lvl="2" eaLnBrk="1" hangingPunct="1"/>
            <a:r>
              <a:rPr lang="en-US" sz="2000" dirty="0"/>
              <a:t>Reported income tax provision attributable to continuing operations with</a:t>
            </a:r>
          </a:p>
          <a:p>
            <a:pPr lvl="2" eaLnBrk="1" hangingPunct="1"/>
            <a:endParaRPr lang="en-US" sz="800" dirty="0"/>
          </a:p>
          <a:p>
            <a:pPr lvl="2" eaLnBrk="1" hangingPunct="1"/>
            <a:r>
              <a:rPr lang="en-US" sz="2000" dirty="0"/>
              <a:t>Amount of income tax expense that would result from applying its U.S. statutory tax rate to its pretax net income or loss from continuing operations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5"/>
          <p:cNvSpPr>
            <a:spLocks noGrp="1" noChangeArrowheads="1"/>
          </p:cNvSpPr>
          <p:nvPr>
            <p:ph type="title"/>
          </p:nvPr>
        </p:nvSpPr>
        <p:spPr/>
        <p:txBody>
          <a:bodyPr/>
          <a:lstStyle/>
          <a:p>
            <a:pPr eaLnBrk="1" hangingPunct="1"/>
            <a:r>
              <a:rPr lang="en-US" sz="3000" dirty="0"/>
              <a:t>Financial Statement Disclosure and Corporation's Effective Tax Rate</a:t>
            </a:r>
          </a:p>
        </p:txBody>
      </p:sp>
      <p:sp>
        <p:nvSpPr>
          <p:cNvPr id="45059" name="Rectangle 3"/>
          <p:cNvSpPr>
            <a:spLocks noGrp="1" noChangeArrowheads="1"/>
          </p:cNvSpPr>
          <p:nvPr>
            <p:ph idx="1"/>
          </p:nvPr>
        </p:nvSpPr>
        <p:spPr/>
        <p:txBody>
          <a:bodyPr/>
          <a:lstStyle/>
          <a:p>
            <a:pPr eaLnBrk="1" hangingPunct="1"/>
            <a:r>
              <a:rPr lang="en-US" sz="2800" dirty="0"/>
              <a:t>Importance of a Company’s Effective Tax Rate</a:t>
            </a:r>
          </a:p>
          <a:p>
            <a:pPr eaLnBrk="1" hangingPunct="1"/>
            <a:endParaRPr lang="en-US" sz="800" dirty="0"/>
          </a:p>
          <a:p>
            <a:pPr lvl="1" eaLnBrk="1" hangingPunct="1"/>
            <a:r>
              <a:rPr lang="en-US" sz="2400" dirty="0"/>
              <a:t>The tax rate that backs out one-time and nonrecurring (discrete) events is referred to as the company’s </a:t>
            </a:r>
            <a:r>
              <a:rPr lang="en-US" sz="2400" b="1" i="1" dirty="0"/>
              <a:t>structural tax rate</a:t>
            </a:r>
            <a:endParaRPr lang="en-US" sz="2400" dirty="0"/>
          </a:p>
          <a:p>
            <a:pPr lvl="1" eaLnBrk="1" hangingPunct="1"/>
            <a:endParaRPr lang="en-US" sz="800" dirty="0"/>
          </a:p>
          <a:p>
            <a:pPr lvl="1" eaLnBrk="1" hangingPunct="1"/>
            <a:r>
              <a:rPr lang="en-US" sz="2400" dirty="0"/>
              <a:t>The structural effective tax rate often is viewed as more representative of the company’s effective tax rate from its normal (recurring) operations</a:t>
            </a:r>
          </a:p>
          <a:p>
            <a:pPr lvl="1" eaLnBrk="1" hangingPunct="1"/>
            <a:endParaRPr lang="en-US" sz="800" dirty="0"/>
          </a:p>
          <a:p>
            <a:pPr lvl="1" eaLnBrk="1" hangingPunct="1"/>
            <a:r>
              <a:rPr lang="en-US" sz="2400" dirty="0"/>
              <a:t>The </a:t>
            </a:r>
            <a:r>
              <a:rPr lang="en-US" sz="2400" b="1" i="1" dirty="0"/>
              <a:t>cash tax rate </a:t>
            </a:r>
            <a:r>
              <a:rPr lang="en-US" sz="2400" dirty="0"/>
              <a:t>is used by analysts to compute a company’s tax status excluding deferred taxes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7"/>
          <p:cNvSpPr>
            <a:spLocks noGrp="1" noChangeArrowheads="1"/>
          </p:cNvSpPr>
          <p:nvPr>
            <p:ph type="title"/>
          </p:nvPr>
        </p:nvSpPr>
        <p:spPr>
          <a:xfrm>
            <a:off x="457200" y="122238"/>
            <a:ext cx="7543800" cy="1554162"/>
          </a:xfrm>
        </p:spPr>
        <p:txBody>
          <a:bodyPr/>
          <a:lstStyle/>
          <a:p>
            <a:pPr eaLnBrk="1" hangingPunct="1"/>
            <a:r>
              <a:rPr lang="en-US" sz="3000" dirty="0"/>
              <a:t>Objectives of “Accounting for Income Taxes” and Income Tax Provision Process</a:t>
            </a:r>
            <a:endParaRPr lang="en-US" dirty="0"/>
          </a:p>
        </p:txBody>
      </p:sp>
      <p:sp>
        <p:nvSpPr>
          <p:cNvPr id="7171" name="Rectangle 3"/>
          <p:cNvSpPr>
            <a:spLocks noGrp="1" noChangeArrowheads="1"/>
          </p:cNvSpPr>
          <p:nvPr>
            <p:ph idx="1"/>
          </p:nvPr>
        </p:nvSpPr>
        <p:spPr/>
        <p:txBody>
          <a:bodyPr/>
          <a:lstStyle/>
          <a:p>
            <a:pPr eaLnBrk="1" hangingPunct="1"/>
            <a:r>
              <a:rPr lang="en-US" sz="2800" dirty="0"/>
              <a:t>Objectives of ASC 740</a:t>
            </a:r>
          </a:p>
          <a:p>
            <a:pPr eaLnBrk="1" hangingPunct="1"/>
            <a:endParaRPr lang="en-US" sz="800" dirty="0"/>
          </a:p>
          <a:p>
            <a:pPr lvl="1" eaLnBrk="1" hangingPunct="1"/>
            <a:r>
              <a:rPr lang="en-US" sz="2400" dirty="0"/>
              <a:t>ASC 740 applies only to:</a:t>
            </a:r>
          </a:p>
          <a:p>
            <a:pPr lvl="2" eaLnBrk="1" hangingPunct="1"/>
            <a:r>
              <a:rPr lang="en-US" sz="2000" dirty="0"/>
              <a:t>Income taxes levied by the U.S. federal government</a:t>
            </a:r>
          </a:p>
          <a:p>
            <a:pPr lvl="2" eaLnBrk="1" hangingPunct="1"/>
            <a:r>
              <a:rPr lang="en-US" sz="2000" dirty="0"/>
              <a:t>U.S. state and local governments</a:t>
            </a:r>
          </a:p>
          <a:p>
            <a:pPr lvl="2" eaLnBrk="1" hangingPunct="1"/>
            <a:r>
              <a:rPr lang="en-US" sz="2000" dirty="0"/>
              <a:t>Non-U.S. (“foreign”) governments</a:t>
            </a:r>
          </a:p>
          <a:p>
            <a:pPr lvl="2" eaLnBrk="1" hangingPunct="1"/>
            <a:endParaRPr lang="en-US" sz="800" dirty="0"/>
          </a:p>
          <a:p>
            <a:pPr lvl="1" eaLnBrk="1" hangingPunct="1"/>
            <a:r>
              <a:rPr lang="en-US" sz="2400" dirty="0"/>
              <a:t>The FASB defines an income tax as a tax based on income, which excludes property taxes, excise taxes, sales taxes, and value-added taxes.</a:t>
            </a:r>
          </a:p>
          <a:p>
            <a:pPr lvl="1" eaLnBrk="1" hangingPunct="1"/>
            <a:endParaRPr lang="en-US" sz="800" dirty="0"/>
          </a:p>
          <a:p>
            <a:pPr lvl="1" eaLnBrk="1" hangingPunct="1"/>
            <a:r>
              <a:rPr lang="en-US" dirty="0"/>
              <a:t>Companies report non-income taxes as expenses in the computation of their net income before taxes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381000" y="1371600"/>
            <a:ext cx="8305800" cy="5105400"/>
          </a:xfrm>
        </p:spPr>
        <p:txBody>
          <a:bodyPr/>
          <a:lstStyle/>
          <a:p>
            <a:pPr lvl="1" eaLnBrk="1" hangingPunct="1"/>
            <a:r>
              <a:rPr lang="en-US" sz="2800" dirty="0"/>
              <a:t>Two objectives</a:t>
            </a:r>
          </a:p>
          <a:p>
            <a:pPr lvl="2" eaLnBrk="1" hangingPunct="1"/>
            <a:r>
              <a:rPr lang="en-US" sz="2400" dirty="0"/>
              <a:t>Recognize the amount of income taxes payable or refundable in the current year</a:t>
            </a:r>
          </a:p>
          <a:p>
            <a:pPr lvl="2" eaLnBrk="1" hangingPunct="1"/>
            <a:r>
              <a:rPr lang="en-US" sz="2400" dirty="0"/>
              <a:t>Recognize deferred tax liabilities and assets for the (expected) future tax consequences of events that have been recognized in an enterprise’s financial statements or tax returns</a:t>
            </a:r>
          </a:p>
          <a:p>
            <a:pPr lvl="2" eaLnBrk="1" hangingPunct="1"/>
            <a:endParaRPr lang="en-US" sz="900" dirty="0"/>
          </a:p>
          <a:p>
            <a:pPr lvl="1" eaLnBrk="1" hangingPunct="1"/>
            <a:r>
              <a:rPr lang="en-US" sz="2800" dirty="0"/>
              <a:t>Both objectives relate to reporting a company’s income tax amounts on the balance sheet, not the income statement</a:t>
            </a:r>
          </a:p>
          <a:p>
            <a:pPr lvl="1" eaLnBrk="1" hangingPunct="1"/>
            <a:endParaRPr lang="en-US" sz="900" dirty="0"/>
          </a:p>
          <a:p>
            <a:pPr lvl="1" eaLnBrk="1" hangingPunct="1"/>
            <a:r>
              <a:rPr lang="en-US" sz="2800" dirty="0"/>
              <a:t>Asset and liability approach</a:t>
            </a:r>
          </a:p>
        </p:txBody>
      </p:sp>
      <p:sp>
        <p:nvSpPr>
          <p:cNvPr id="8196" name="Rectangle 9"/>
          <p:cNvSpPr>
            <a:spLocks noGrp="1" noChangeArrowheads="1"/>
          </p:cNvSpPr>
          <p:nvPr>
            <p:ph type="title"/>
          </p:nvPr>
        </p:nvSpPr>
        <p:spPr>
          <a:xfrm>
            <a:off x="152400" y="228600"/>
            <a:ext cx="8001000" cy="990600"/>
          </a:xfrm>
        </p:spPr>
        <p:txBody>
          <a:bodyPr/>
          <a:lstStyle/>
          <a:p>
            <a:pPr eaLnBrk="1" hangingPunct="1"/>
            <a:r>
              <a:rPr lang="en-US" sz="3000" dirty="0"/>
              <a:t>Objectives of “Accounting for Income Taxes” and Income Tax Provision Process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28600" y="1447800"/>
            <a:ext cx="8686800" cy="4619625"/>
          </a:xfrm>
        </p:spPr>
        <p:txBody>
          <a:bodyPr/>
          <a:lstStyle/>
          <a:p>
            <a:pPr eaLnBrk="1" hangingPunct="1"/>
            <a:r>
              <a:rPr lang="en-US" sz="2800" dirty="0"/>
              <a:t>A “book-tax” difference can occur for several reasons:</a:t>
            </a:r>
          </a:p>
          <a:p>
            <a:pPr eaLnBrk="1" hangingPunct="1"/>
            <a:endParaRPr lang="en-US" sz="800" dirty="0"/>
          </a:p>
          <a:p>
            <a:pPr lvl="1" eaLnBrk="1" hangingPunct="1"/>
            <a:r>
              <a:rPr lang="en-US" sz="2400" dirty="0"/>
              <a:t>Different accounting methods are used in the computation.</a:t>
            </a:r>
          </a:p>
          <a:p>
            <a:pPr lvl="2" eaLnBrk="1" hangingPunct="1"/>
            <a:r>
              <a:rPr lang="en-US" sz="2000" dirty="0"/>
              <a:t>Straight-line depreciation is used for book, accelerated depreciation is used for tax.</a:t>
            </a:r>
          </a:p>
          <a:p>
            <a:pPr lvl="2" eaLnBrk="1" hangingPunct="1"/>
            <a:endParaRPr lang="en-US" sz="800" dirty="0"/>
          </a:p>
          <a:p>
            <a:pPr lvl="1" eaLnBrk="1" hangingPunct="1"/>
            <a:r>
              <a:rPr lang="en-US" sz="2400" dirty="0"/>
              <a:t>The book-tax “rules” are different.</a:t>
            </a:r>
          </a:p>
          <a:p>
            <a:pPr lvl="2" eaLnBrk="1" hangingPunct="1"/>
            <a:r>
              <a:rPr lang="en-US" sz="2000" dirty="0"/>
              <a:t>Not all book income is taxable.</a:t>
            </a:r>
          </a:p>
          <a:p>
            <a:pPr lvl="2" eaLnBrk="1" hangingPunct="1"/>
            <a:r>
              <a:rPr lang="en-US" sz="2000" dirty="0"/>
              <a:t>Not all book deductions reduce taxable income.</a:t>
            </a:r>
          </a:p>
          <a:p>
            <a:pPr lvl="2" eaLnBrk="1" hangingPunct="1"/>
            <a:r>
              <a:rPr lang="en-US" sz="2000" dirty="0"/>
              <a:t>Not all tax deductions reduce book income.</a:t>
            </a:r>
          </a:p>
        </p:txBody>
      </p:sp>
      <p:sp>
        <p:nvSpPr>
          <p:cNvPr id="9220" name="Rectangle 5"/>
          <p:cNvSpPr>
            <a:spLocks noGrp="1" noChangeArrowheads="1"/>
          </p:cNvSpPr>
          <p:nvPr>
            <p:ph type="title"/>
          </p:nvPr>
        </p:nvSpPr>
        <p:spPr>
          <a:xfrm>
            <a:off x="152400" y="228600"/>
            <a:ext cx="7924800" cy="990600"/>
          </a:xfrm>
        </p:spPr>
        <p:txBody>
          <a:bodyPr/>
          <a:lstStyle/>
          <a:p>
            <a:pPr eaLnBrk="1" hangingPunct="1"/>
            <a:r>
              <a:rPr lang="en-US" sz="3000" dirty="0"/>
              <a:t>Objectives of “Accounting for Income Taxes” and Income Tax Provision Process</a:t>
            </a:r>
            <a:endParaRPr lang="en-US" sz="3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5"/>
          <p:cNvSpPr>
            <a:spLocks noGrp="1" noChangeArrowheads="1"/>
          </p:cNvSpPr>
          <p:nvPr>
            <p:ph type="title"/>
          </p:nvPr>
        </p:nvSpPr>
        <p:spPr>
          <a:xfrm>
            <a:off x="457200" y="122238"/>
            <a:ext cx="7543800" cy="1630362"/>
          </a:xfrm>
        </p:spPr>
        <p:txBody>
          <a:bodyPr/>
          <a:lstStyle/>
          <a:p>
            <a:pPr eaLnBrk="1" hangingPunct="1"/>
            <a:r>
              <a:rPr lang="en-US" sz="3000" dirty="0"/>
              <a:t>Objectives of “Accounting for Income Taxes” and Income tax Provision Process</a:t>
            </a:r>
            <a:endParaRPr lang="en-US" sz="3500" dirty="0"/>
          </a:p>
        </p:txBody>
      </p:sp>
      <p:sp>
        <p:nvSpPr>
          <p:cNvPr id="10243" name="Rectangle 3"/>
          <p:cNvSpPr>
            <a:spLocks noGrp="1" noChangeArrowheads="1"/>
          </p:cNvSpPr>
          <p:nvPr>
            <p:ph idx="1"/>
          </p:nvPr>
        </p:nvSpPr>
        <p:spPr>
          <a:xfrm>
            <a:off x="457200" y="1981199"/>
            <a:ext cx="8229600" cy="4149725"/>
          </a:xfrm>
        </p:spPr>
        <p:txBody>
          <a:bodyPr/>
          <a:lstStyle/>
          <a:p>
            <a:pPr lvl="1" eaLnBrk="1" hangingPunct="1"/>
            <a:r>
              <a:rPr lang="en-US" sz="2800" dirty="0"/>
              <a:t>The timing of when income and deductions are reported on the two statements may differ (prepayments).</a:t>
            </a:r>
          </a:p>
          <a:p>
            <a:pPr lvl="1" eaLnBrk="1" hangingPunct="1"/>
            <a:endParaRPr lang="en-US" sz="900" dirty="0"/>
          </a:p>
          <a:p>
            <a:pPr lvl="1" eaLnBrk="1" hangingPunct="1"/>
            <a:r>
              <a:rPr lang="en-US" sz="2800" dirty="0"/>
              <a:t>Different entities may appear on the two statements.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7"/>
          <p:cNvSpPr>
            <a:spLocks noGrp="1" noChangeArrowheads="1"/>
          </p:cNvSpPr>
          <p:nvPr>
            <p:ph type="title"/>
          </p:nvPr>
        </p:nvSpPr>
        <p:spPr>
          <a:xfrm>
            <a:off x="457200" y="122238"/>
            <a:ext cx="7543800" cy="1554162"/>
          </a:xfrm>
        </p:spPr>
        <p:txBody>
          <a:bodyPr/>
          <a:lstStyle/>
          <a:p>
            <a:pPr eaLnBrk="1" hangingPunct="1"/>
            <a:r>
              <a:rPr lang="en-US" sz="3000" dirty="0"/>
              <a:t>Objectives of “Accounting for Income Taxes” and Income Tax Provision Process</a:t>
            </a:r>
          </a:p>
        </p:txBody>
      </p:sp>
      <p:sp>
        <p:nvSpPr>
          <p:cNvPr id="11267" name="Rectangle 3"/>
          <p:cNvSpPr>
            <a:spLocks noGrp="1" noChangeArrowheads="1"/>
          </p:cNvSpPr>
          <p:nvPr>
            <p:ph idx="1"/>
          </p:nvPr>
        </p:nvSpPr>
        <p:spPr>
          <a:xfrm>
            <a:off x="457200" y="1904999"/>
            <a:ext cx="8229600" cy="4225925"/>
          </a:xfrm>
        </p:spPr>
        <p:txBody>
          <a:bodyPr/>
          <a:lstStyle/>
          <a:p>
            <a:pPr eaLnBrk="1" hangingPunct="1"/>
            <a:r>
              <a:rPr lang="en-US" sz="2800" dirty="0"/>
              <a:t>To compute the deferred tax liability or asset, a company must calculate the future tax effects attributable to temporary differences and tax carry forwards</a:t>
            </a:r>
          </a:p>
          <a:p>
            <a:pPr eaLnBrk="1" hangingPunct="1"/>
            <a:endParaRPr lang="en-US" sz="800" dirty="0"/>
          </a:p>
          <a:p>
            <a:pPr lvl="1" eaLnBrk="1" hangingPunct="1"/>
            <a:r>
              <a:rPr lang="en-US" sz="2400" dirty="0"/>
              <a:t>Temporary differences that are initially favorable (unfavorable) create deferred tax liabilities (assets)</a:t>
            </a:r>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1974</TotalTime>
  <Words>2566</Words>
  <Application>Microsoft Office PowerPoint</Application>
  <PresentationFormat>On-screen Show (4:3)</PresentationFormat>
  <Paragraphs>330</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Times New Roman</vt:lpstr>
      <vt:lpstr>Wingdings</vt:lpstr>
      <vt:lpstr>Network</vt:lpstr>
      <vt:lpstr>Chapter 6</vt:lpstr>
      <vt:lpstr>Learning Objectives</vt:lpstr>
      <vt:lpstr>Learning Objectives (cont.)</vt:lpstr>
      <vt:lpstr>Objectives of “Accounting for Income Taxes” and Income Tax Provision Process</vt:lpstr>
      <vt:lpstr>Objectives of “Accounting for Income Taxes” and Income Tax Provision Process</vt:lpstr>
      <vt:lpstr>Objectives of “Accounting for Income Taxes” and Income Tax Provision Process</vt:lpstr>
      <vt:lpstr>Objectives of “Accounting for Income Taxes” and Income Tax Provision Process</vt:lpstr>
      <vt:lpstr>Objectives of “Accounting for Income Taxes” and Income tax Provision Process</vt:lpstr>
      <vt:lpstr>Objectives of “Accounting for Income Taxes” and Income Tax Provision Process</vt:lpstr>
      <vt:lpstr>Objectives of “Accounting for Income Taxes” and Income Tax Provision Process</vt:lpstr>
      <vt:lpstr>Objectives of “Accounting for Income Taxes” and Income Tax Provision Process</vt:lpstr>
      <vt:lpstr>Calculate Current and Deferred Income Tax Expense or Benefit Component</vt:lpstr>
      <vt:lpstr>Calculate Current and Deferred Income Tax Expense or Benefit Components</vt:lpstr>
      <vt:lpstr>Calculate Current and Deferred Income Tax Expense or Benefit Components</vt:lpstr>
      <vt:lpstr>Calculate Current and Deferred Income Tax Expense or Benefit Components</vt:lpstr>
      <vt:lpstr>Calculate Current and Deferred Income Tax Expense or Benefit Components</vt:lpstr>
      <vt:lpstr>Calculate Current and Deferred Income Tax Expense or Benefit Components</vt:lpstr>
      <vt:lpstr>Calculate Current and Deferred Income Tax Expense or Benefit Components</vt:lpstr>
      <vt:lpstr>Calculate Current and Deferred Income Tax Expense or Benefit Components</vt:lpstr>
      <vt:lpstr>Calculate Current and Deferred Income Tax Expense or Benefit Components</vt:lpstr>
      <vt:lpstr>The Current Tax Provision Example</vt:lpstr>
      <vt:lpstr>The Current Tax Provision</vt:lpstr>
      <vt:lpstr>Calculate Current and Deferred Income Tax Expense or Benefit Components</vt:lpstr>
      <vt:lpstr>Calculate Current and Deferred Income Tax Expense or Benefit Components</vt:lpstr>
      <vt:lpstr>Determining Whether a Valuation Allowance is Needed</vt:lpstr>
      <vt:lpstr>Determining Whether a Valuation Allowance is Needed</vt:lpstr>
      <vt:lpstr>Determining Whether a Valuation Allowance is Needed</vt:lpstr>
      <vt:lpstr>Determining Whether a Valuation Allowance is Needed</vt:lpstr>
      <vt:lpstr>Determining Whether a Valuation Allowance is Needed</vt:lpstr>
      <vt:lpstr>Determining Whether a Valuation Allowance is Needed</vt:lpstr>
      <vt:lpstr>Determining Whether a Valuation Allowance is Needed</vt:lpstr>
      <vt:lpstr>Accounting for Uncertainty in Income Tax Positions</vt:lpstr>
      <vt:lpstr>Accounting for Uncertainty in Income Tax Positions</vt:lpstr>
      <vt:lpstr>Accounting for Uncertainty in Income Tax Positions</vt:lpstr>
      <vt:lpstr>Accounting for Uncertainty in Income Tax Positions</vt:lpstr>
      <vt:lpstr>Accounting for Uncertainty in Income Tax Positions</vt:lpstr>
      <vt:lpstr>Financial Statement Disclosure and Corporation's Effective Tax Rate</vt:lpstr>
      <vt:lpstr>Financial Statement Disclosure and Corporation's Effective Tax Rate</vt:lpstr>
      <vt:lpstr>Financial Statement Disclosure and Corporation's Effective Tax Rate</vt:lpstr>
      <vt:lpstr>Financial Statement Disclosure and Corporation's Effective Tax Rate</vt:lpstr>
      <vt:lpstr>Financial Statement Disclosure and Corporation's Effective Tax Rate</vt:lpstr>
      <vt:lpstr>Financial Statement Disclosure and Corporation's Effective Tax Rate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Outslay, Edmund</dc:creator>
  <cp:lastModifiedBy>Howard Godfrey</cp:lastModifiedBy>
  <cp:revision>569</cp:revision>
  <dcterms:created xsi:type="dcterms:W3CDTF">2007-08-24T20:39:10Z</dcterms:created>
  <dcterms:modified xsi:type="dcterms:W3CDTF">2016-12-19T01:31:24Z</dcterms:modified>
</cp:coreProperties>
</file>