
<file path=[Content_Types].xml><?xml version="1.0" encoding="utf-8"?>
<Types xmlns="http://schemas.openxmlformats.org/package/2006/content-types">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7"/>
  </p:notesMasterIdLst>
  <p:handoutMasterIdLst>
    <p:handoutMasterId r:id="rId108"/>
  </p:handoutMasterIdLst>
  <p:sldIdLst>
    <p:sldId id="258" r:id="rId2"/>
    <p:sldId id="524" r:id="rId3"/>
    <p:sldId id="259" r:id="rId4"/>
    <p:sldId id="260" r:id="rId5"/>
    <p:sldId id="562" r:id="rId6"/>
    <p:sldId id="563" r:id="rId7"/>
    <p:sldId id="564" r:id="rId8"/>
    <p:sldId id="572" r:id="rId9"/>
    <p:sldId id="528" r:id="rId10"/>
    <p:sldId id="642" r:id="rId11"/>
    <p:sldId id="533" r:id="rId12"/>
    <p:sldId id="534" r:id="rId13"/>
    <p:sldId id="535" r:id="rId14"/>
    <p:sldId id="536" r:id="rId15"/>
    <p:sldId id="634" r:id="rId16"/>
    <p:sldId id="635" r:id="rId17"/>
    <p:sldId id="538" r:id="rId18"/>
    <p:sldId id="539" r:id="rId19"/>
    <p:sldId id="540" r:id="rId20"/>
    <p:sldId id="261" r:id="rId21"/>
    <p:sldId id="573" r:id="rId22"/>
    <p:sldId id="574" r:id="rId23"/>
    <p:sldId id="575" r:id="rId24"/>
    <p:sldId id="576" r:id="rId25"/>
    <p:sldId id="577" r:id="rId26"/>
    <p:sldId id="605" r:id="rId27"/>
    <p:sldId id="630" r:id="rId28"/>
    <p:sldId id="599" r:id="rId29"/>
    <p:sldId id="598" r:id="rId30"/>
    <p:sldId id="262" r:id="rId31"/>
    <p:sldId id="490" r:id="rId32"/>
    <p:sldId id="491" r:id="rId33"/>
    <p:sldId id="617" r:id="rId34"/>
    <p:sldId id="624" r:id="rId35"/>
    <p:sldId id="625" r:id="rId36"/>
    <p:sldId id="626" r:id="rId37"/>
    <p:sldId id="492" r:id="rId38"/>
    <p:sldId id="633" r:id="rId39"/>
    <p:sldId id="493" r:id="rId40"/>
    <p:sldId id="494" r:id="rId41"/>
    <p:sldId id="627" r:id="rId42"/>
    <p:sldId id="644" r:id="rId43"/>
    <p:sldId id="600" r:id="rId44"/>
    <p:sldId id="601" r:id="rId45"/>
    <p:sldId id="592" r:id="rId46"/>
    <p:sldId id="578" r:id="rId47"/>
    <p:sldId id="579" r:id="rId48"/>
    <p:sldId id="580" r:id="rId49"/>
    <p:sldId id="581" r:id="rId50"/>
    <p:sldId id="594" r:id="rId51"/>
    <p:sldId id="591" r:id="rId52"/>
    <p:sldId id="645" r:id="rId53"/>
    <p:sldId id="593" r:id="rId54"/>
    <p:sldId id="646" r:id="rId55"/>
    <p:sldId id="596" r:id="rId56"/>
    <p:sldId id="597" r:id="rId57"/>
    <p:sldId id="263" r:id="rId58"/>
    <p:sldId id="602" r:id="rId59"/>
    <p:sldId id="500" r:id="rId60"/>
    <p:sldId id="604" r:id="rId61"/>
    <p:sldId id="501" r:id="rId62"/>
    <p:sldId id="502" r:id="rId63"/>
    <p:sldId id="503" r:id="rId64"/>
    <p:sldId id="504" r:id="rId65"/>
    <p:sldId id="264" r:id="rId66"/>
    <p:sldId id="631" r:id="rId67"/>
    <p:sldId id="632" r:id="rId68"/>
    <p:sldId id="613" r:id="rId69"/>
    <p:sldId id="614" r:id="rId70"/>
    <p:sldId id="615" r:id="rId71"/>
    <p:sldId id="616" r:id="rId72"/>
    <p:sldId id="495" r:id="rId73"/>
    <p:sldId id="496" r:id="rId74"/>
    <p:sldId id="497" r:id="rId75"/>
    <p:sldId id="525" r:id="rId76"/>
    <p:sldId id="526" r:id="rId77"/>
    <p:sldId id="527" r:id="rId78"/>
    <p:sldId id="265" r:id="rId79"/>
    <p:sldId id="541" r:id="rId80"/>
    <p:sldId id="542" r:id="rId81"/>
    <p:sldId id="545" r:id="rId82"/>
    <p:sldId id="546" r:id="rId83"/>
    <p:sldId id="547" r:id="rId84"/>
    <p:sldId id="548" r:id="rId85"/>
    <p:sldId id="549" r:id="rId86"/>
    <p:sldId id="550" r:id="rId87"/>
    <p:sldId id="551" r:id="rId88"/>
    <p:sldId id="552" r:id="rId89"/>
    <p:sldId id="553" r:id="rId90"/>
    <p:sldId id="554" r:id="rId91"/>
    <p:sldId id="628" r:id="rId92"/>
    <p:sldId id="636" r:id="rId93"/>
    <p:sldId id="637" r:id="rId94"/>
    <p:sldId id="638" r:id="rId95"/>
    <p:sldId id="639" r:id="rId96"/>
    <p:sldId id="640" r:id="rId97"/>
    <p:sldId id="641" r:id="rId98"/>
    <p:sldId id="629" r:id="rId99"/>
    <p:sldId id="618" r:id="rId100"/>
    <p:sldId id="619" r:id="rId101"/>
    <p:sldId id="620" r:id="rId102"/>
    <p:sldId id="621" r:id="rId103"/>
    <p:sldId id="622" r:id="rId104"/>
    <p:sldId id="623" r:id="rId105"/>
    <p:sldId id="489" r:id="rId106"/>
  </p:sldIdLst>
  <p:sldSz cx="9144000" cy="6858000" type="screen4x3"/>
  <p:notesSz cx="7077075" cy="9363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8" autoAdjust="0"/>
    <p:restoredTop sz="94607" autoAdjust="0"/>
  </p:normalViewPr>
  <p:slideViewPr>
    <p:cSldViewPr>
      <p:cViewPr>
        <p:scale>
          <a:sx n="85" d="100"/>
          <a:sy n="85" d="100"/>
        </p:scale>
        <p:origin x="-1238" y="-58"/>
      </p:cViewPr>
      <p:guideLst>
        <p:guide orient="horz" pos="2160"/>
        <p:guide pos="2880"/>
      </p:guideLst>
    </p:cSldViewPr>
  </p:slideViewPr>
  <p:notesTextViewPr>
    <p:cViewPr>
      <p:scale>
        <a:sx n="100" d="100"/>
        <a:sy n="100" d="100"/>
      </p:scale>
      <p:origin x="0" y="0"/>
    </p:cViewPr>
  </p:notesTextViewPr>
  <p:notesViewPr>
    <p:cSldViewPr>
      <p:cViewPr varScale="1">
        <p:scale>
          <a:sx n="62" d="100"/>
          <a:sy n="62" d="100"/>
        </p:scale>
        <p:origin x="-3082" y="-77"/>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notesMaster" Target="notesMasters/notes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36.e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3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40.e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4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1294" y="235037"/>
            <a:ext cx="3825403" cy="268613"/>
          </a:xfrm>
          <a:prstGeom prst="rect">
            <a:avLst/>
          </a:prstGeom>
        </p:spPr>
        <p:txBody>
          <a:bodyPr vert="horz" lIns="92181" tIns="46090" rIns="92181" bIns="46090" rtlCol="0"/>
          <a:lstStyle>
            <a:lvl1pPr algn="l" fontAlgn="auto">
              <a:spcBef>
                <a:spcPts val="0"/>
              </a:spcBef>
              <a:spcAft>
                <a:spcPts val="0"/>
              </a:spcAft>
              <a:defRPr sz="1200">
                <a:latin typeface="+mn-lt"/>
              </a:defRPr>
            </a:lvl1pPr>
          </a:lstStyle>
          <a:p>
            <a:pPr>
              <a:defRPr/>
            </a:pPr>
            <a:r>
              <a:rPr lang="en-US" dirty="0" smtClean="0"/>
              <a:t>T14F-Chp-01-1-Fed-Tax-An-Overview-Fall</a:t>
            </a:r>
            <a:r>
              <a:rPr lang="en-US" dirty="0"/>
              <a:t>, </a:t>
            </a:r>
            <a:r>
              <a:rPr lang="en-US" dirty="0" smtClean="0"/>
              <a:t>2014</a:t>
            </a:r>
            <a:endParaRPr lang="en-US" dirty="0"/>
          </a:p>
        </p:txBody>
      </p:sp>
      <p:sp>
        <p:nvSpPr>
          <p:cNvPr id="3" name="Date Placeholder 2"/>
          <p:cNvSpPr>
            <a:spLocks noGrp="1"/>
          </p:cNvSpPr>
          <p:nvPr>
            <p:ph type="dt" sz="quarter" idx="1"/>
          </p:nvPr>
        </p:nvSpPr>
        <p:spPr>
          <a:xfrm>
            <a:off x="4637921" y="235037"/>
            <a:ext cx="2201970" cy="311782"/>
          </a:xfrm>
          <a:prstGeom prst="rect">
            <a:avLst/>
          </a:prstGeom>
        </p:spPr>
        <p:txBody>
          <a:bodyPr vert="horz" lIns="92181" tIns="46090" rIns="92181" bIns="46090" rtlCol="0"/>
          <a:lstStyle>
            <a:lvl1pPr algn="r" fontAlgn="auto">
              <a:spcBef>
                <a:spcPts val="0"/>
              </a:spcBef>
              <a:spcAft>
                <a:spcPts val="0"/>
              </a:spcAft>
              <a:defRPr sz="1200">
                <a:latin typeface="+mn-lt"/>
              </a:defRPr>
            </a:lvl1pPr>
          </a:lstStyle>
          <a:p>
            <a:pPr>
              <a:defRPr/>
            </a:pPr>
            <a:r>
              <a:rPr lang="en-US" dirty="0"/>
              <a:t>Accounting </a:t>
            </a:r>
            <a:r>
              <a:rPr lang="en-US" dirty="0" smtClean="0"/>
              <a:t> </a:t>
            </a:r>
            <a:r>
              <a:rPr lang="en-US" dirty="0" smtClean="0"/>
              <a:t>4220</a:t>
            </a:r>
            <a:endParaRPr lang="en-US" dirty="0"/>
          </a:p>
        </p:txBody>
      </p:sp>
      <p:sp>
        <p:nvSpPr>
          <p:cNvPr id="4" name="Footer Placeholder 3"/>
          <p:cNvSpPr>
            <a:spLocks noGrp="1"/>
          </p:cNvSpPr>
          <p:nvPr>
            <p:ph type="ftr" sz="quarter" idx="2"/>
          </p:nvPr>
        </p:nvSpPr>
        <p:spPr>
          <a:xfrm>
            <a:off x="314110" y="8739510"/>
            <a:ext cx="2753264" cy="388530"/>
          </a:xfrm>
          <a:prstGeom prst="rect">
            <a:avLst/>
          </a:prstGeom>
        </p:spPr>
        <p:txBody>
          <a:bodyPr vert="horz" lIns="92181" tIns="46090" rIns="92181" bIns="46090" rtlCol="0" anchor="b"/>
          <a:lstStyle>
            <a:lvl1pPr algn="l" fontAlgn="auto">
              <a:spcBef>
                <a:spcPts val="0"/>
              </a:spcBef>
              <a:spcAft>
                <a:spcPts val="0"/>
              </a:spcAft>
              <a:defRPr sz="1200">
                <a:latin typeface="+mn-lt"/>
              </a:defRPr>
            </a:lvl1pPr>
          </a:lstStyle>
          <a:p>
            <a:pPr>
              <a:defRPr/>
            </a:pPr>
            <a:r>
              <a:rPr lang="en-US" dirty="0"/>
              <a:t>Copyright </a:t>
            </a:r>
            <a:r>
              <a:rPr lang="en-US" dirty="0" smtClean="0"/>
              <a:t>2014 </a:t>
            </a:r>
            <a:r>
              <a:rPr lang="en-US" dirty="0" smtClean="0"/>
              <a:t>Dr</a:t>
            </a:r>
            <a:r>
              <a:rPr lang="en-US" dirty="0"/>
              <a:t>. Howard Godfrey</a:t>
            </a:r>
          </a:p>
        </p:txBody>
      </p:sp>
      <p:sp>
        <p:nvSpPr>
          <p:cNvPr id="5" name="Slide Number Placeholder 4"/>
          <p:cNvSpPr>
            <a:spLocks noGrp="1"/>
          </p:cNvSpPr>
          <p:nvPr>
            <p:ph type="sldNum" sz="quarter" idx="3"/>
          </p:nvPr>
        </p:nvSpPr>
        <p:spPr>
          <a:xfrm>
            <a:off x="4008100" y="8739509"/>
            <a:ext cx="2754866" cy="466875"/>
          </a:xfrm>
          <a:prstGeom prst="rect">
            <a:avLst/>
          </a:prstGeom>
        </p:spPr>
        <p:txBody>
          <a:bodyPr vert="horz" lIns="92181" tIns="46090" rIns="92181" bIns="46090" rtlCol="0" anchor="b"/>
          <a:lstStyle>
            <a:lvl1pPr algn="r" fontAlgn="auto">
              <a:spcBef>
                <a:spcPts val="0"/>
              </a:spcBef>
              <a:spcAft>
                <a:spcPts val="0"/>
              </a:spcAft>
              <a:defRPr sz="1200">
                <a:latin typeface="+mn-lt"/>
              </a:defRPr>
            </a:lvl1pPr>
          </a:lstStyle>
          <a:p>
            <a:pPr>
              <a:defRPr/>
            </a:pPr>
            <a:r>
              <a:rPr lang="en-US"/>
              <a:t> </a:t>
            </a:r>
            <a:r>
              <a:rPr lang="en-US" smtClean="0"/>
              <a:t>Chapter </a:t>
            </a:r>
            <a:r>
              <a:rPr lang="en-US" dirty="0" smtClean="0"/>
              <a:t>1. Page </a:t>
            </a:r>
            <a:fld id="{798924DC-A9DF-4DCA-A93C-6C6305D1FE54}" type="slidenum">
              <a:rPr lang="en-US"/>
              <a:pPr>
                <a:defRPr/>
              </a:pPr>
              <a:t>‹#›</a:t>
            </a:fld>
            <a:endParaRPr lang="en-US" dirty="0"/>
          </a:p>
        </p:txBody>
      </p:sp>
    </p:spTree>
    <p:extLst>
      <p:ext uri="{BB962C8B-B14F-4D97-AF65-F5344CB8AC3E}">
        <p14:creationId xmlns:p14="http://schemas.microsoft.com/office/powerpoint/2010/main" val="2228307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374" cy="468474"/>
          </a:xfrm>
          <a:prstGeom prst="rect">
            <a:avLst/>
          </a:prstGeom>
        </p:spPr>
        <p:txBody>
          <a:bodyPr vert="horz" lIns="92181" tIns="46090" rIns="92181" bIns="4609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4008100" y="0"/>
            <a:ext cx="3067374" cy="468474"/>
          </a:xfrm>
          <a:prstGeom prst="rect">
            <a:avLst/>
          </a:prstGeom>
        </p:spPr>
        <p:txBody>
          <a:bodyPr vert="horz" lIns="92181" tIns="46090" rIns="92181" bIns="46090" rtlCol="0"/>
          <a:lstStyle>
            <a:lvl1pPr algn="r" fontAlgn="auto">
              <a:spcBef>
                <a:spcPts val="0"/>
              </a:spcBef>
              <a:spcAft>
                <a:spcPts val="0"/>
              </a:spcAft>
              <a:defRPr sz="1200">
                <a:latin typeface="+mn-lt"/>
              </a:defRPr>
            </a:lvl1pPr>
          </a:lstStyle>
          <a:p>
            <a:pPr>
              <a:defRPr/>
            </a:pPr>
            <a:fld id="{EB14E23F-C720-48C5-9F4E-534F40363AB8}" type="datetimeFigureOut">
              <a:rPr lang="en-US"/>
              <a:pPr>
                <a:defRPr/>
              </a:pPr>
              <a:t>7/26/2014</a:t>
            </a:fld>
            <a:endParaRPr lang="en-US"/>
          </a:p>
        </p:txBody>
      </p:sp>
      <p:sp>
        <p:nvSpPr>
          <p:cNvPr id="4" name="Slide Image Placeholder 3"/>
          <p:cNvSpPr>
            <a:spLocks noGrp="1" noRot="1" noChangeAspect="1"/>
          </p:cNvSpPr>
          <p:nvPr>
            <p:ph type="sldImg" idx="2"/>
          </p:nvPr>
        </p:nvSpPr>
        <p:spPr>
          <a:xfrm>
            <a:off x="1198563" y="703263"/>
            <a:ext cx="4679950" cy="3509962"/>
          </a:xfrm>
          <a:prstGeom prst="rect">
            <a:avLst/>
          </a:prstGeom>
          <a:noFill/>
          <a:ln w="12700">
            <a:solidFill>
              <a:prstClr val="black"/>
            </a:solidFill>
          </a:ln>
        </p:spPr>
        <p:txBody>
          <a:bodyPr vert="horz" lIns="92181" tIns="46090" rIns="92181" bIns="46090" rtlCol="0" anchor="ctr"/>
          <a:lstStyle/>
          <a:p>
            <a:pPr lvl="0"/>
            <a:endParaRPr lang="en-US" noProof="0"/>
          </a:p>
        </p:txBody>
      </p:sp>
      <p:sp>
        <p:nvSpPr>
          <p:cNvPr id="5" name="Notes Placeholder 4"/>
          <p:cNvSpPr>
            <a:spLocks noGrp="1"/>
          </p:cNvSpPr>
          <p:nvPr>
            <p:ph type="body" sz="quarter" idx="3"/>
          </p:nvPr>
        </p:nvSpPr>
        <p:spPr>
          <a:xfrm>
            <a:off x="708349" y="4446502"/>
            <a:ext cx="5660378" cy="4213063"/>
          </a:xfrm>
          <a:prstGeom prst="rect">
            <a:avLst/>
          </a:prstGeom>
        </p:spPr>
        <p:txBody>
          <a:bodyPr vert="horz" lIns="92181" tIns="46090" rIns="92181" bIns="4609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93003"/>
            <a:ext cx="3067374" cy="468474"/>
          </a:xfrm>
          <a:prstGeom prst="rect">
            <a:avLst/>
          </a:prstGeom>
        </p:spPr>
        <p:txBody>
          <a:bodyPr vert="horz" lIns="92181" tIns="46090" rIns="92181" bIns="4609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4008100" y="8893003"/>
            <a:ext cx="3067374" cy="468474"/>
          </a:xfrm>
          <a:prstGeom prst="rect">
            <a:avLst/>
          </a:prstGeom>
        </p:spPr>
        <p:txBody>
          <a:bodyPr vert="horz" lIns="92181" tIns="46090" rIns="92181" bIns="46090" rtlCol="0" anchor="b"/>
          <a:lstStyle>
            <a:lvl1pPr algn="r" fontAlgn="auto">
              <a:spcBef>
                <a:spcPts val="0"/>
              </a:spcBef>
              <a:spcAft>
                <a:spcPts val="0"/>
              </a:spcAft>
              <a:defRPr sz="1200">
                <a:latin typeface="+mn-lt"/>
              </a:defRPr>
            </a:lvl1pPr>
          </a:lstStyle>
          <a:p>
            <a:pPr>
              <a:defRPr/>
            </a:pPr>
            <a:fld id="{3B4FE611-D8A4-406D-8BE1-2D966B426F62}" type="slidenum">
              <a:rPr lang="en-US"/>
              <a:pPr>
                <a:defRPr/>
              </a:pPr>
              <a:t>‹#›</a:t>
            </a:fld>
            <a:endParaRPr lang="en-US"/>
          </a:p>
        </p:txBody>
      </p:sp>
    </p:spTree>
    <p:extLst>
      <p:ext uri="{BB962C8B-B14F-4D97-AF65-F5344CB8AC3E}">
        <p14:creationId xmlns:p14="http://schemas.microsoft.com/office/powerpoint/2010/main" val="3072287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p:txBody>
          <a:bodyPr/>
          <a:lstStyle/>
          <a:p>
            <a:pPr>
              <a:defRPr/>
            </a:pPr>
            <a:fld id="{C7B0A22F-E9B7-4D0A-840E-61CABB450A91}" type="slidenum">
              <a:rPr lang="en-US" smtClean="0"/>
              <a:pPr>
                <a:defRPr/>
              </a:pPr>
              <a:t>1</a:t>
            </a:fld>
            <a:endParaRPr lang="en-US" smtClean="0"/>
          </a:p>
        </p:txBody>
      </p:sp>
      <p:sp>
        <p:nvSpPr>
          <p:cNvPr id="1167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7"/>
          <p:cNvSpPr>
            <a:spLocks noGrp="1" noChangeArrowheads="1"/>
          </p:cNvSpPr>
          <p:nvPr>
            <p:ph type="sldNum" sz="quarter" idx="5"/>
          </p:nvPr>
        </p:nvSpPr>
        <p:spPr/>
        <p:txBody>
          <a:bodyPr/>
          <a:lstStyle/>
          <a:p>
            <a:pPr>
              <a:defRPr/>
            </a:pPr>
            <a:fld id="{EA22F906-476B-4F06-9374-1328EB8F8C15}" type="slidenum">
              <a:rPr lang="en-US" smtClean="0"/>
              <a:pPr>
                <a:defRPr/>
              </a:pPr>
              <a:t>10</a:t>
            </a:fld>
            <a:endParaRPr lang="en-US" smtClean="0"/>
          </a:p>
        </p:txBody>
      </p:sp>
      <p:sp>
        <p:nvSpPr>
          <p:cNvPr id="129027" name="Rectangle 2"/>
          <p:cNvSpPr>
            <a:spLocks noGrp="1" noRot="1" noChangeAspect="1" noChangeArrowheads="1" noTextEdit="1"/>
          </p:cNvSpPr>
          <p:nvPr>
            <p:ph type="sldImg"/>
          </p:nvPr>
        </p:nvSpPr>
        <p:spPr bwMode="auto">
          <a:xfrm>
            <a:off x="1201738" y="706438"/>
            <a:ext cx="4672012"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129028" name="Rectangle 3"/>
          <p:cNvSpPr>
            <a:spLocks noGrp="1" noChangeArrowheads="1"/>
          </p:cNvSpPr>
          <p:nvPr>
            <p:ph type="body" idx="1"/>
          </p:nvPr>
        </p:nvSpPr>
        <p:spPr bwMode="auto">
          <a:xfrm>
            <a:off x="940726" y="4444903"/>
            <a:ext cx="5194021" cy="4213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489" tIns="46745" rIns="93489" bIns="46745" numCol="1" anchor="t" anchorCtr="0" compatLnSpc="1">
            <a:prstTxWarp prst="textNoShape">
              <a:avLst/>
            </a:prstTxWarp>
          </a:bodyPr>
          <a:lstStyle/>
          <a:p>
            <a:endParaRPr lang="en-US" alt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7"/>
          <p:cNvSpPr>
            <a:spLocks noGrp="1" noChangeArrowheads="1"/>
          </p:cNvSpPr>
          <p:nvPr>
            <p:ph type="sldNum" sz="quarter" idx="5"/>
          </p:nvPr>
        </p:nvSpPr>
        <p:spPr/>
        <p:txBody>
          <a:bodyPr/>
          <a:lstStyle/>
          <a:p>
            <a:pPr>
              <a:defRPr/>
            </a:pPr>
            <a:fld id="{2FE29744-637D-4A03-A4A5-AC2C15061E6C}" type="slidenum">
              <a:rPr lang="en-US" smtClean="0"/>
              <a:pPr>
                <a:defRPr/>
              </a:pPr>
              <a:t>100</a:t>
            </a:fld>
            <a:endParaRPr lang="en-US" smtClean="0"/>
          </a:p>
        </p:txBody>
      </p:sp>
      <p:sp>
        <p:nvSpPr>
          <p:cNvPr id="2222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22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7"/>
          <p:cNvSpPr>
            <a:spLocks noGrp="1" noChangeArrowheads="1"/>
          </p:cNvSpPr>
          <p:nvPr>
            <p:ph type="sldNum" sz="quarter" idx="5"/>
          </p:nvPr>
        </p:nvSpPr>
        <p:spPr/>
        <p:txBody>
          <a:bodyPr/>
          <a:lstStyle/>
          <a:p>
            <a:pPr>
              <a:defRPr/>
            </a:pPr>
            <a:fld id="{7B296BD8-2052-4A1B-B732-3F81AE9422A6}" type="slidenum">
              <a:rPr lang="en-US" smtClean="0"/>
              <a:pPr>
                <a:defRPr/>
              </a:pPr>
              <a:t>101</a:t>
            </a:fld>
            <a:endParaRPr lang="en-US" smtClean="0"/>
          </a:p>
        </p:txBody>
      </p:sp>
      <p:sp>
        <p:nvSpPr>
          <p:cNvPr id="2232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32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7"/>
          <p:cNvSpPr>
            <a:spLocks noGrp="1" noChangeArrowheads="1"/>
          </p:cNvSpPr>
          <p:nvPr>
            <p:ph type="sldNum" sz="quarter" idx="5"/>
          </p:nvPr>
        </p:nvSpPr>
        <p:spPr/>
        <p:txBody>
          <a:bodyPr/>
          <a:lstStyle/>
          <a:p>
            <a:pPr>
              <a:defRPr/>
            </a:pPr>
            <a:fld id="{72A35A92-F365-4027-A223-CDFFEEFD8FEB}" type="slidenum">
              <a:rPr lang="en-US" smtClean="0"/>
              <a:pPr>
                <a:defRPr/>
              </a:pPr>
              <a:t>102</a:t>
            </a:fld>
            <a:endParaRPr lang="en-US" smtClean="0"/>
          </a:p>
        </p:txBody>
      </p:sp>
      <p:sp>
        <p:nvSpPr>
          <p:cNvPr id="2242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42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7"/>
          <p:cNvSpPr>
            <a:spLocks noGrp="1" noChangeArrowheads="1"/>
          </p:cNvSpPr>
          <p:nvPr>
            <p:ph type="sldNum" sz="quarter" idx="5"/>
          </p:nvPr>
        </p:nvSpPr>
        <p:spPr/>
        <p:txBody>
          <a:bodyPr/>
          <a:lstStyle/>
          <a:p>
            <a:pPr>
              <a:defRPr/>
            </a:pPr>
            <a:fld id="{2CDD07F3-DB5F-4959-8A8C-3181D2B6F8B4}" type="slidenum">
              <a:rPr lang="en-US" smtClean="0"/>
              <a:pPr>
                <a:defRPr/>
              </a:pPr>
              <a:t>103</a:t>
            </a:fld>
            <a:endParaRPr lang="en-US" smtClean="0"/>
          </a:p>
        </p:txBody>
      </p:sp>
      <p:sp>
        <p:nvSpPr>
          <p:cNvPr id="2252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2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7"/>
          <p:cNvSpPr>
            <a:spLocks noGrp="1" noChangeArrowheads="1"/>
          </p:cNvSpPr>
          <p:nvPr>
            <p:ph type="sldNum" sz="quarter" idx="5"/>
          </p:nvPr>
        </p:nvSpPr>
        <p:spPr/>
        <p:txBody>
          <a:bodyPr/>
          <a:lstStyle/>
          <a:p>
            <a:pPr>
              <a:defRPr/>
            </a:pPr>
            <a:fld id="{516B10CF-FEA2-4E75-813D-400303B96F77}" type="slidenum">
              <a:rPr lang="en-US" smtClean="0"/>
              <a:pPr>
                <a:defRPr/>
              </a:pPr>
              <a:t>104</a:t>
            </a:fld>
            <a:endParaRPr lang="en-US" smtClean="0"/>
          </a:p>
        </p:txBody>
      </p:sp>
      <p:sp>
        <p:nvSpPr>
          <p:cNvPr id="2263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63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7"/>
          <p:cNvSpPr>
            <a:spLocks noGrp="1" noChangeArrowheads="1"/>
          </p:cNvSpPr>
          <p:nvPr>
            <p:ph type="sldNum" sz="quarter" idx="5"/>
          </p:nvPr>
        </p:nvSpPr>
        <p:spPr/>
        <p:txBody>
          <a:bodyPr/>
          <a:lstStyle/>
          <a:p>
            <a:pPr>
              <a:defRPr/>
            </a:pPr>
            <a:fld id="{16FD382A-F19A-4140-81D0-E5C8374CA53C}" type="slidenum">
              <a:rPr lang="en-US" smtClean="0"/>
              <a:pPr>
                <a:defRPr/>
              </a:pPr>
              <a:t>105</a:t>
            </a:fld>
            <a:endParaRPr lang="en-US" smtClean="0"/>
          </a:p>
        </p:txBody>
      </p:sp>
      <p:sp>
        <p:nvSpPr>
          <p:cNvPr id="2273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73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C63E9400-BC08-447E-8350-F300D46EA260}"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20A42880-FAA0-4125-84B8-69EC93FD8ECB}"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66799076-478C-4E8E-8936-835FAD3184A7}"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653629E0-70BC-4FF9-AE3B-285C971C9653}"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5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4C99E42-39CE-415C-A20C-7510EA7A0CD2}"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4F78B6FE-C9A1-48BA-8F47-CD6EF760C5E5}"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7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8D053A6-901B-4DC7-B120-B1577558BE34}"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12DE185E-8DE5-4561-A5AF-73886AAD7F56}"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9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B0F44FD6-E1D8-43A6-B3D5-93819F63A28C}"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p:txBody>
          <a:bodyPr/>
          <a:lstStyle/>
          <a:p>
            <a:pPr>
              <a:defRPr/>
            </a:pPr>
            <a:fld id="{F351BD91-B30D-4A9D-AAC5-6F8391CAD339}" type="slidenum">
              <a:rPr lang="en-US" smtClean="0"/>
              <a:pPr>
                <a:defRPr/>
              </a:pPr>
              <a:t>2</a:t>
            </a:fld>
            <a:endParaRPr lang="en-US" smtClean="0"/>
          </a:p>
        </p:txBody>
      </p:sp>
      <p:sp>
        <p:nvSpPr>
          <p:cNvPr id="1177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p:txBody>
          <a:bodyPr/>
          <a:lstStyle/>
          <a:p>
            <a:pPr>
              <a:defRPr/>
            </a:pPr>
            <a:fld id="{46D8FC63-DB1D-448F-A3D4-B5A96D4F4AA6}" type="slidenum">
              <a:rPr lang="en-US" smtClean="0"/>
              <a:pPr>
                <a:defRPr/>
              </a:pPr>
              <a:t>20</a:t>
            </a:fld>
            <a:endParaRPr lang="en-US" smtClean="0"/>
          </a:p>
        </p:txBody>
      </p:sp>
      <p:sp>
        <p:nvSpPr>
          <p:cNvPr id="1402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p:txBody>
          <a:bodyPr/>
          <a:lstStyle/>
          <a:p>
            <a:pPr>
              <a:defRPr/>
            </a:pPr>
            <a:fld id="{A798658C-F98F-4F63-966C-15E02156C983}" type="slidenum">
              <a:rPr lang="en-US" smtClean="0"/>
              <a:pPr>
                <a:defRPr/>
              </a:pPr>
              <a:t>21</a:t>
            </a:fld>
            <a:endParaRPr lang="en-US" smtClean="0"/>
          </a:p>
        </p:txBody>
      </p:sp>
      <p:sp>
        <p:nvSpPr>
          <p:cNvPr id="1413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13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p:txBody>
          <a:bodyPr/>
          <a:lstStyle/>
          <a:p>
            <a:pPr>
              <a:defRPr/>
            </a:pPr>
            <a:fld id="{F8C8774B-8EB3-4906-B19C-352E8585EA0E}" type="slidenum">
              <a:rPr lang="en-US" smtClean="0"/>
              <a:pPr>
                <a:defRPr/>
              </a:pPr>
              <a:t>22</a:t>
            </a:fld>
            <a:endParaRPr lang="en-US" smtClean="0"/>
          </a:p>
        </p:txBody>
      </p:sp>
      <p:sp>
        <p:nvSpPr>
          <p:cNvPr id="1423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000" b="1"/>
              <a:t>We will probably not have time to cover this slide.</a:t>
            </a:r>
          </a:p>
          <a:p>
            <a:r>
              <a:rPr lang="en-US" altLang="en-US" sz="2000" b="1"/>
              <a:t>I can use it in a later chapter</a:t>
            </a:r>
            <a:r>
              <a:rPr lang="en-US" altLang="en-US" smtClean="0"/>
              <a:t>.</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p:txBody>
          <a:bodyPr/>
          <a:lstStyle/>
          <a:p>
            <a:pPr>
              <a:defRPr/>
            </a:pPr>
            <a:fld id="{9C3BCE41-3EED-4C7E-A55E-E836F4E6C407}" type="slidenum">
              <a:rPr lang="en-US" smtClean="0"/>
              <a:pPr>
                <a:defRPr/>
              </a:pPr>
              <a:t>23</a:t>
            </a:fld>
            <a:endParaRPr lang="en-US" smtClean="0"/>
          </a:p>
        </p:txBody>
      </p:sp>
      <p:sp>
        <p:nvSpPr>
          <p:cNvPr id="1433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p:txBody>
          <a:bodyPr/>
          <a:lstStyle/>
          <a:p>
            <a:pPr>
              <a:defRPr/>
            </a:pPr>
            <a:fld id="{2D94C69C-69BC-453F-B9A7-EE6B37939A27}" type="slidenum">
              <a:rPr lang="en-US" smtClean="0"/>
              <a:pPr>
                <a:defRPr/>
              </a:pPr>
              <a:t>24</a:t>
            </a:fld>
            <a:endParaRPr lang="en-US" smtClean="0"/>
          </a:p>
        </p:txBody>
      </p:sp>
      <p:sp>
        <p:nvSpPr>
          <p:cNvPr id="1443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p:txBody>
          <a:bodyPr/>
          <a:lstStyle/>
          <a:p>
            <a:pPr>
              <a:defRPr/>
            </a:pPr>
            <a:fld id="{5DD2D68A-3F12-4A82-BD03-CAB2E7D3817B}" type="slidenum">
              <a:rPr lang="en-US" smtClean="0"/>
              <a:pPr>
                <a:defRPr/>
              </a:pPr>
              <a:t>25</a:t>
            </a:fld>
            <a:endParaRPr lang="en-US" smtClean="0"/>
          </a:p>
        </p:txBody>
      </p:sp>
      <p:sp>
        <p:nvSpPr>
          <p:cNvPr id="1454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5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p:txBody>
          <a:bodyPr/>
          <a:lstStyle/>
          <a:p>
            <a:pPr>
              <a:defRPr/>
            </a:pPr>
            <a:fld id="{F31ABD04-B866-47F8-81D5-2BBBF89DF0C7}" type="slidenum">
              <a:rPr lang="en-US" smtClean="0"/>
              <a:pPr>
                <a:defRPr/>
              </a:pPr>
              <a:t>26</a:t>
            </a:fld>
            <a:endParaRPr lang="en-US" smtClean="0"/>
          </a:p>
        </p:txBody>
      </p:sp>
      <p:sp>
        <p:nvSpPr>
          <p:cNvPr id="146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p:txBody>
          <a:bodyPr/>
          <a:lstStyle/>
          <a:p>
            <a:pPr>
              <a:defRPr/>
            </a:pPr>
            <a:fld id="{39E50134-3086-490F-A2C4-5DB2E0C7802B}" type="slidenum">
              <a:rPr lang="en-US" smtClean="0"/>
              <a:pPr>
                <a:defRPr/>
              </a:pPr>
              <a:t>27</a:t>
            </a:fld>
            <a:endParaRPr lang="en-US" smtClean="0"/>
          </a:p>
        </p:txBody>
      </p:sp>
      <p:sp>
        <p:nvSpPr>
          <p:cNvPr id="1474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74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4000"/>
              <a:t>Note that Mary actually pays 7.65% tax rate on the first 102,000 and 1.45% on the excess  income over $102,000.</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p:cNvSpPr>
            <a:spLocks noGrp="1" noChangeArrowheads="1"/>
          </p:cNvSpPr>
          <p:nvPr>
            <p:ph type="sldNum" sz="quarter" idx="5"/>
          </p:nvPr>
        </p:nvSpPr>
        <p:spPr/>
        <p:txBody>
          <a:bodyPr/>
          <a:lstStyle/>
          <a:p>
            <a:pPr>
              <a:defRPr/>
            </a:pPr>
            <a:fld id="{2F1A4DB9-80ED-46C6-B9EE-91E8D4DC5E48}" type="slidenum">
              <a:rPr lang="en-US"/>
              <a:pPr>
                <a:defRPr/>
              </a:pPr>
              <a:t>28</a:t>
            </a:fld>
            <a:endParaRPr lang="en-US"/>
          </a:p>
        </p:txBody>
      </p:sp>
      <p:sp>
        <p:nvSpPr>
          <p:cNvPr id="148483"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8484"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5"/>
          <p:cNvSpPr>
            <a:spLocks noGrp="1" noChangeArrowheads="1"/>
          </p:cNvSpPr>
          <p:nvPr>
            <p:ph type="sldNum" sz="quarter" idx="5"/>
          </p:nvPr>
        </p:nvSpPr>
        <p:spPr/>
        <p:txBody>
          <a:bodyPr/>
          <a:lstStyle/>
          <a:p>
            <a:pPr>
              <a:defRPr/>
            </a:pPr>
            <a:fld id="{07EE7E42-2BF3-4F01-8731-3F2D4514FCEE}" type="slidenum">
              <a:rPr lang="en-US"/>
              <a:pPr>
                <a:defRPr/>
              </a:pPr>
              <a:t>29</a:t>
            </a:fld>
            <a:endParaRPr lang="en-US"/>
          </a:p>
        </p:txBody>
      </p:sp>
      <p:sp>
        <p:nvSpPr>
          <p:cNvPr id="149507"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49508"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7"/>
          <p:cNvSpPr>
            <a:spLocks noGrp="1" noChangeArrowheads="1"/>
          </p:cNvSpPr>
          <p:nvPr>
            <p:ph type="sldNum" sz="quarter" idx="5"/>
          </p:nvPr>
        </p:nvSpPr>
        <p:spPr/>
        <p:txBody>
          <a:bodyPr/>
          <a:lstStyle/>
          <a:p>
            <a:pPr>
              <a:defRPr/>
            </a:pPr>
            <a:fld id="{74D4D8AF-10A4-4340-AFDF-0A8AC2B00A6C}" type="slidenum">
              <a:rPr lang="en-US" smtClean="0"/>
              <a:pPr>
                <a:defRPr/>
              </a:pPr>
              <a:t>3</a:t>
            </a:fld>
            <a:endParaRPr lang="en-US" smtClean="0"/>
          </a:p>
        </p:txBody>
      </p:sp>
      <p:sp>
        <p:nvSpPr>
          <p:cNvPr id="1187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7"/>
          <p:cNvSpPr>
            <a:spLocks noGrp="1" noChangeArrowheads="1"/>
          </p:cNvSpPr>
          <p:nvPr>
            <p:ph type="sldNum" sz="quarter" idx="5"/>
          </p:nvPr>
        </p:nvSpPr>
        <p:spPr/>
        <p:txBody>
          <a:bodyPr/>
          <a:lstStyle/>
          <a:p>
            <a:pPr>
              <a:defRPr/>
            </a:pPr>
            <a:fld id="{E54DE477-99C6-4D52-963E-63A60CB05233}" type="slidenum">
              <a:rPr lang="en-US" smtClean="0"/>
              <a:pPr>
                <a:defRPr/>
              </a:pPr>
              <a:t>30</a:t>
            </a:fld>
            <a:endParaRPr lang="en-US" smtClean="0"/>
          </a:p>
        </p:txBody>
      </p:sp>
      <p:sp>
        <p:nvSpPr>
          <p:cNvPr id="1505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7"/>
          <p:cNvSpPr>
            <a:spLocks noGrp="1" noChangeArrowheads="1"/>
          </p:cNvSpPr>
          <p:nvPr>
            <p:ph type="sldNum" sz="quarter" idx="5"/>
          </p:nvPr>
        </p:nvSpPr>
        <p:spPr/>
        <p:txBody>
          <a:bodyPr/>
          <a:lstStyle/>
          <a:p>
            <a:pPr>
              <a:defRPr/>
            </a:pPr>
            <a:fld id="{64FDBA30-E803-4FB7-8ABE-003B3216B0BD}" type="slidenum">
              <a:rPr lang="en-US" smtClean="0"/>
              <a:pPr>
                <a:defRPr/>
              </a:pPr>
              <a:t>31</a:t>
            </a:fld>
            <a:endParaRPr lang="en-US" smtClean="0"/>
          </a:p>
        </p:txBody>
      </p:sp>
      <p:sp>
        <p:nvSpPr>
          <p:cNvPr id="151555"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151556" name="Rectangle 3"/>
          <p:cNvSpPr>
            <a:spLocks noGrp="1" noChangeArrowheads="1"/>
          </p:cNvSpPr>
          <p:nvPr>
            <p:ph type="body" idx="1"/>
          </p:nvPr>
        </p:nvSpPr>
        <p:spPr bwMode="auto">
          <a:xfrm>
            <a:off x="940726" y="4444903"/>
            <a:ext cx="5194021" cy="4213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r>
              <a:rPr lang="en-US" altLang="en-US" sz="3200"/>
              <a:t>It is very important to be able to relate this formula to the tax return.</a:t>
            </a:r>
          </a:p>
          <a:p>
            <a:r>
              <a:rPr lang="en-US" altLang="en-US" sz="3200"/>
              <a:t>Students: identify the Form 1040 line numbers for each line on this slide.</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7"/>
          <p:cNvSpPr>
            <a:spLocks noGrp="1" noChangeArrowheads="1"/>
          </p:cNvSpPr>
          <p:nvPr>
            <p:ph type="sldNum" sz="quarter" idx="5"/>
          </p:nvPr>
        </p:nvSpPr>
        <p:spPr/>
        <p:txBody>
          <a:bodyPr/>
          <a:lstStyle/>
          <a:p>
            <a:pPr>
              <a:defRPr/>
            </a:pPr>
            <a:fld id="{2E2B3927-EAD9-4052-AA8C-2503D93EA79C}" type="slidenum">
              <a:rPr lang="en-US" smtClean="0"/>
              <a:pPr>
                <a:defRPr/>
              </a:pPr>
              <a:t>32</a:t>
            </a:fld>
            <a:endParaRPr lang="en-US" smtClean="0"/>
          </a:p>
        </p:txBody>
      </p:sp>
      <p:sp>
        <p:nvSpPr>
          <p:cNvPr id="152579"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152580" name="Rectangle 3"/>
          <p:cNvSpPr>
            <a:spLocks noGrp="1" noChangeArrowheads="1"/>
          </p:cNvSpPr>
          <p:nvPr>
            <p:ph type="body" idx="1"/>
          </p:nvPr>
        </p:nvSpPr>
        <p:spPr bwMode="auto">
          <a:xfrm>
            <a:off x="940726" y="4444903"/>
            <a:ext cx="5194021" cy="4213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r>
              <a:rPr lang="en-US" altLang="en-US" sz="4800"/>
              <a:t>Continue identifying line numbers on Form 1040.</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9201AAC4-06DC-49CC-A00A-86BCE1638847}" type="slidenum">
              <a:rPr lang="en-US"/>
              <a:pPr>
                <a:defRPr/>
              </a:pPr>
              <a:t>33</a:t>
            </a:fld>
            <a:endParaRPr lang="en-US"/>
          </a:p>
        </p:txBody>
      </p:sp>
      <p:sp>
        <p:nvSpPr>
          <p:cNvPr id="153603" name="Rectangle 2"/>
          <p:cNvSpPr>
            <a:spLocks noGrp="1" noRot="1" noChangeAspect="1" noChangeArrowheads="1" noTextEdit="1"/>
          </p:cNvSpPr>
          <p:nvPr>
            <p:ph type="sldImg"/>
          </p:nvPr>
        </p:nvSpPr>
        <p:spPr bwMode="auto">
          <a:xfrm>
            <a:off x="1200150" y="704850"/>
            <a:ext cx="4678363" cy="35083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04" name="Rectangle 3"/>
          <p:cNvSpPr>
            <a:spLocks noGrp="1" noChangeArrowheads="1"/>
          </p:cNvSpPr>
          <p:nvPr>
            <p:ph type="body" idx="1"/>
          </p:nvPr>
        </p:nvSpPr>
        <p:spPr bwMode="auto">
          <a:xfrm>
            <a:off x="942328" y="4444903"/>
            <a:ext cx="5192419" cy="4213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800"/>
              <a:t>Note that an employee having a salary of $100,000 and business expenses of $2,000, will get no deduction.</a:t>
            </a:r>
          </a:p>
          <a:p>
            <a:r>
              <a:rPr lang="en-US" altLang="en-US" sz="2800"/>
              <a:t>The employee would rather have the employer pay a salary of $98,000 and reimburse the $2,000 of expenses.</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6DC7BF7A-6D1F-4C7B-ABD8-5AB71E3BBEC6}" type="slidenum">
              <a:rPr lang="en-US"/>
              <a:pPr>
                <a:defRPr/>
              </a:pPr>
              <a:t>34</a:t>
            </a:fld>
            <a:endParaRPr lang="en-US"/>
          </a:p>
        </p:txBody>
      </p:sp>
      <p:sp>
        <p:nvSpPr>
          <p:cNvPr id="1546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516EF7FC-9BB4-4044-BA6C-7BE628D3C232}" type="slidenum">
              <a:rPr lang="en-US"/>
              <a:pPr>
                <a:defRPr/>
              </a:pPr>
              <a:t>35</a:t>
            </a:fld>
            <a:endParaRPr lang="en-US"/>
          </a:p>
        </p:txBody>
      </p:sp>
      <p:sp>
        <p:nvSpPr>
          <p:cNvPr id="155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5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800"/>
              <a:t>Students should be able to identify some differences from Intermediate accounting. (This is a challenge for many students).</a:t>
            </a:r>
          </a:p>
          <a:p>
            <a:r>
              <a:rPr lang="en-US" altLang="en-US" sz="2800"/>
              <a:t>Please name some.</a:t>
            </a:r>
          </a:p>
          <a:p>
            <a:r>
              <a:rPr lang="en-US" altLang="en-US" sz="2800"/>
              <a:t>Some are listed in the textbook.</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EC8B59EA-1F89-4ED4-83E7-BF1F35D7F3DD}" type="slidenum">
              <a:rPr lang="en-US"/>
              <a:pPr>
                <a:defRPr/>
              </a:pPr>
              <a:t>36</a:t>
            </a:fld>
            <a:endParaRPr lang="en-US"/>
          </a:p>
        </p:txBody>
      </p:sp>
      <p:sp>
        <p:nvSpPr>
          <p:cNvPr id="156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4800"/>
              <a:t>Can you list some deductions?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7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214F9A5B-2DFA-47FC-8B93-3D579BBAC545}" type="slidenum">
              <a:rPr lang="en-US" smtClean="0"/>
              <a:pPr>
                <a:defRPr/>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7EDF182E-5E6D-447C-9780-2411348F0F25}" type="slidenum">
              <a:rPr lang="en-US" smtClean="0"/>
              <a:pPr>
                <a:defRPr/>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p:txBody>
          <a:bodyPr/>
          <a:lstStyle/>
          <a:p>
            <a:pPr>
              <a:defRPr/>
            </a:pPr>
            <a:fld id="{1EBFE093-262C-40B4-A79A-AD55E2255C61}" type="slidenum">
              <a:rPr lang="en-US" smtClean="0"/>
              <a:pPr>
                <a:defRPr/>
              </a:pPr>
              <a:t>39</a:t>
            </a:fld>
            <a:endParaRPr lang="en-US" smtClean="0"/>
          </a:p>
        </p:txBody>
      </p:sp>
      <p:sp>
        <p:nvSpPr>
          <p:cNvPr id="159747"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159748" name="Rectangle 3"/>
          <p:cNvSpPr>
            <a:spLocks noGrp="1" noChangeArrowheads="1"/>
          </p:cNvSpPr>
          <p:nvPr>
            <p:ph type="body" idx="1"/>
          </p:nvPr>
        </p:nvSpPr>
        <p:spPr bwMode="auto">
          <a:xfrm>
            <a:off x="940726" y="4444903"/>
            <a:ext cx="5194021" cy="4213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r>
              <a:rPr lang="en-US" altLang="en-US" sz="4400"/>
              <a:t>Note that this slide focuses on all of the layers.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7"/>
          <p:cNvSpPr>
            <a:spLocks noGrp="1" noChangeArrowheads="1"/>
          </p:cNvSpPr>
          <p:nvPr>
            <p:ph type="sldNum" sz="quarter" idx="5"/>
          </p:nvPr>
        </p:nvSpPr>
        <p:spPr/>
        <p:txBody>
          <a:bodyPr/>
          <a:lstStyle/>
          <a:p>
            <a:pPr>
              <a:defRPr/>
            </a:pPr>
            <a:fld id="{E292822C-D335-450F-9CAD-FDE8C1B2A6A8}" type="slidenum">
              <a:rPr lang="en-US" smtClean="0"/>
              <a:pPr>
                <a:defRPr/>
              </a:pPr>
              <a:t>4</a:t>
            </a:fld>
            <a:endParaRPr lang="en-US" smtClean="0"/>
          </a:p>
        </p:txBody>
      </p:sp>
      <p:sp>
        <p:nvSpPr>
          <p:cNvPr id="1198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7"/>
          <p:cNvSpPr>
            <a:spLocks noGrp="1" noChangeArrowheads="1"/>
          </p:cNvSpPr>
          <p:nvPr>
            <p:ph type="sldNum" sz="quarter" idx="5"/>
          </p:nvPr>
        </p:nvSpPr>
        <p:spPr/>
        <p:txBody>
          <a:bodyPr/>
          <a:lstStyle/>
          <a:p>
            <a:pPr>
              <a:defRPr/>
            </a:pPr>
            <a:fld id="{67918857-5DCB-4EEA-89A9-56FC28666346}" type="slidenum">
              <a:rPr lang="en-US" smtClean="0"/>
              <a:pPr>
                <a:defRPr/>
              </a:pPr>
              <a:t>40</a:t>
            </a:fld>
            <a:endParaRPr lang="en-US" smtClean="0"/>
          </a:p>
        </p:txBody>
      </p:sp>
      <p:sp>
        <p:nvSpPr>
          <p:cNvPr id="1607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4400"/>
              <a:t>Note that this slide involves combining the lower layers.</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p:txBody>
          <a:bodyPr/>
          <a:lstStyle/>
          <a:p>
            <a:pPr>
              <a:defRPr/>
            </a:pPr>
            <a:fld id="{C4A253FC-AA7C-43F2-A3C2-BD7154686499}" type="slidenum">
              <a:rPr lang="en-US"/>
              <a:pPr>
                <a:defRPr/>
              </a:pPr>
              <a:t>41</a:t>
            </a:fld>
            <a:endParaRPr lang="en-US"/>
          </a:p>
        </p:txBody>
      </p:sp>
      <p:sp>
        <p:nvSpPr>
          <p:cNvPr id="161795"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3600"/>
              <a:t>If necessary, you can refer back to the tax formula on earlier slides.</a:t>
            </a:r>
          </a:p>
          <a:p>
            <a:r>
              <a:rPr lang="en-US" altLang="en-US" sz="3600"/>
              <a:t>Suppose Mary is in the 15% tax bracket, but is allowed a credit of 30% of her child care expenses.</a:t>
            </a:r>
          </a:p>
        </p:txBody>
      </p:sp>
      <p:sp>
        <p:nvSpPr>
          <p:cNvPr id="161796"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p:txBody>
          <a:bodyPr/>
          <a:lstStyle/>
          <a:p>
            <a:pPr>
              <a:defRPr/>
            </a:pPr>
            <a:fld id="{782F3FD1-975F-4BB4-9BB9-A10157410500}" type="slidenum">
              <a:rPr lang="en-US"/>
              <a:pPr>
                <a:defRPr/>
              </a:pPr>
              <a:t>42</a:t>
            </a:fld>
            <a:endParaRPr lang="en-US"/>
          </a:p>
        </p:txBody>
      </p:sp>
      <p:sp>
        <p:nvSpPr>
          <p:cNvPr id="162819"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3600"/>
              <a:t>If necessary, you can refer back to the tax formula on earlier slides.</a:t>
            </a:r>
          </a:p>
          <a:p>
            <a:r>
              <a:rPr lang="en-US" altLang="en-US" sz="3600"/>
              <a:t>Suppose Mary is in the 15% tax bracket, but is allowed a credit of 30% of her child care expenses.</a:t>
            </a:r>
          </a:p>
        </p:txBody>
      </p:sp>
      <p:sp>
        <p:nvSpPr>
          <p:cNvPr id="162820"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p:txBody>
          <a:bodyPr/>
          <a:lstStyle/>
          <a:p>
            <a:pPr>
              <a:defRPr/>
            </a:pPr>
            <a:fld id="{9700ED8D-C60A-4045-BD19-5818A0FCC02A}" type="slidenum">
              <a:rPr lang="en-US"/>
              <a:pPr>
                <a:defRPr/>
              </a:pPr>
              <a:t>43</a:t>
            </a:fld>
            <a:endParaRPr lang="en-US"/>
          </a:p>
        </p:txBody>
      </p:sp>
      <p:sp>
        <p:nvSpPr>
          <p:cNvPr id="163843"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63844"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5"/>
          <p:cNvSpPr>
            <a:spLocks noGrp="1" noChangeArrowheads="1"/>
          </p:cNvSpPr>
          <p:nvPr>
            <p:ph type="sldNum" sz="quarter" idx="5"/>
          </p:nvPr>
        </p:nvSpPr>
        <p:spPr/>
        <p:txBody>
          <a:bodyPr/>
          <a:lstStyle/>
          <a:p>
            <a:pPr>
              <a:defRPr/>
            </a:pPr>
            <a:fld id="{2891B37C-6C52-40EF-80EF-7A781F6D07D9}" type="slidenum">
              <a:rPr lang="en-US"/>
              <a:pPr>
                <a:defRPr/>
              </a:pPr>
              <a:t>44</a:t>
            </a:fld>
            <a:endParaRPr lang="en-US"/>
          </a:p>
        </p:txBody>
      </p:sp>
      <p:sp>
        <p:nvSpPr>
          <p:cNvPr id="164867"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64868"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7"/>
          <p:cNvSpPr>
            <a:spLocks noGrp="1" noChangeArrowheads="1"/>
          </p:cNvSpPr>
          <p:nvPr>
            <p:ph type="sldNum" sz="quarter" idx="5"/>
          </p:nvPr>
        </p:nvSpPr>
        <p:spPr/>
        <p:txBody>
          <a:bodyPr/>
          <a:lstStyle/>
          <a:p>
            <a:pPr>
              <a:defRPr/>
            </a:pPr>
            <a:fld id="{9E2A6A49-8260-46C6-A3D0-5D1F45B330D6}" type="slidenum">
              <a:rPr lang="en-US" smtClean="0"/>
              <a:pPr>
                <a:defRPr/>
              </a:pPr>
              <a:t>45</a:t>
            </a:fld>
            <a:endParaRPr lang="en-US" smtClean="0"/>
          </a:p>
        </p:txBody>
      </p:sp>
      <p:sp>
        <p:nvSpPr>
          <p:cNvPr id="1658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58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7"/>
          <p:cNvSpPr>
            <a:spLocks noGrp="1" noChangeArrowheads="1"/>
          </p:cNvSpPr>
          <p:nvPr>
            <p:ph type="sldNum" sz="quarter" idx="5"/>
          </p:nvPr>
        </p:nvSpPr>
        <p:spPr/>
        <p:txBody>
          <a:bodyPr/>
          <a:lstStyle/>
          <a:p>
            <a:pPr>
              <a:defRPr/>
            </a:pPr>
            <a:fld id="{37AEA898-DF12-40F2-B594-246BC702C78A}" type="slidenum">
              <a:rPr lang="en-US" smtClean="0"/>
              <a:pPr>
                <a:defRPr/>
              </a:pPr>
              <a:t>46</a:t>
            </a:fld>
            <a:endParaRPr lang="en-US" smtClean="0"/>
          </a:p>
        </p:txBody>
      </p:sp>
      <p:sp>
        <p:nvSpPr>
          <p:cNvPr id="1669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7"/>
          <p:cNvSpPr>
            <a:spLocks noGrp="1" noChangeArrowheads="1"/>
          </p:cNvSpPr>
          <p:nvPr>
            <p:ph type="sldNum" sz="quarter" idx="5"/>
          </p:nvPr>
        </p:nvSpPr>
        <p:spPr/>
        <p:txBody>
          <a:bodyPr/>
          <a:lstStyle/>
          <a:p>
            <a:pPr>
              <a:defRPr/>
            </a:pPr>
            <a:fld id="{896A3652-31C1-49E8-8506-A621F6B50234}" type="slidenum">
              <a:rPr lang="en-US" smtClean="0"/>
              <a:pPr>
                <a:defRPr/>
              </a:pPr>
              <a:t>47</a:t>
            </a:fld>
            <a:endParaRPr lang="en-US" smtClean="0"/>
          </a:p>
        </p:txBody>
      </p:sp>
      <p:sp>
        <p:nvSpPr>
          <p:cNvPr id="167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7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400"/>
              <a:t>This is an issue identification question.</a:t>
            </a:r>
          </a:p>
          <a:p>
            <a:r>
              <a:rPr lang="en-US" altLang="en-US" sz="2400"/>
              <a:t>Answers: Yes, and No regarding the time that the IRS may assess the additional tax.</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7"/>
          <p:cNvSpPr>
            <a:spLocks noGrp="1" noChangeArrowheads="1"/>
          </p:cNvSpPr>
          <p:nvPr>
            <p:ph type="sldNum" sz="quarter" idx="5"/>
          </p:nvPr>
        </p:nvSpPr>
        <p:spPr/>
        <p:txBody>
          <a:bodyPr/>
          <a:lstStyle/>
          <a:p>
            <a:pPr>
              <a:defRPr/>
            </a:pPr>
            <a:fld id="{9A1AAFA2-8802-4EBA-9D39-43FC0CD0AE64}" type="slidenum">
              <a:rPr lang="en-US" smtClean="0"/>
              <a:pPr>
                <a:defRPr/>
              </a:pPr>
              <a:t>48</a:t>
            </a:fld>
            <a:endParaRPr lang="en-US" smtClean="0"/>
          </a:p>
        </p:txBody>
      </p:sp>
      <p:sp>
        <p:nvSpPr>
          <p:cNvPr id="168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8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3600"/>
              <a:t>The statute of limitations is six years if 25% of income is omitted, but remains at 3 years of deductions are accidentally overstated by as much as 25% of income or more.</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7"/>
          <p:cNvSpPr>
            <a:spLocks noGrp="1" noChangeArrowheads="1"/>
          </p:cNvSpPr>
          <p:nvPr>
            <p:ph type="sldNum" sz="quarter" idx="5"/>
          </p:nvPr>
        </p:nvSpPr>
        <p:spPr/>
        <p:txBody>
          <a:bodyPr/>
          <a:lstStyle/>
          <a:p>
            <a:pPr>
              <a:defRPr/>
            </a:pPr>
            <a:fld id="{40EE852E-85B1-4CBD-9B39-F118B23A1FF1}" type="slidenum">
              <a:rPr lang="en-US" smtClean="0"/>
              <a:pPr>
                <a:defRPr/>
              </a:pPr>
              <a:t>49</a:t>
            </a:fld>
            <a:endParaRPr lang="en-US" smtClean="0"/>
          </a:p>
        </p:txBody>
      </p:sp>
      <p:sp>
        <p:nvSpPr>
          <p:cNvPr id="1699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99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900"/>
              <a:t>Yes</a:t>
            </a:r>
          </a:p>
          <a:p>
            <a:r>
              <a:rPr lang="en-US" altLang="en-US" sz="8900"/>
              <a:t>No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sldNum" sz="quarter" idx="5"/>
          </p:nvPr>
        </p:nvSpPr>
        <p:spPr/>
        <p:txBody>
          <a:bodyPr/>
          <a:lstStyle/>
          <a:p>
            <a:pPr>
              <a:defRPr/>
            </a:pPr>
            <a:fld id="{1656861E-B839-411A-8654-49EC36342C55}" type="slidenum">
              <a:rPr lang="en-US"/>
              <a:pPr>
                <a:defRPr/>
              </a:pPr>
              <a:t>5</a:t>
            </a:fld>
            <a:endParaRPr lang="en-US"/>
          </a:p>
        </p:txBody>
      </p:sp>
      <p:sp>
        <p:nvSpPr>
          <p:cNvPr id="120835"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If I pay my water and sewer bill, is that a tax?</a:t>
            </a:r>
          </a:p>
          <a:p>
            <a:r>
              <a:rPr lang="en-US" altLang="en-US" smtClean="0"/>
              <a:t>If I pay tax on the purchase of a shirt, is that a tax?</a:t>
            </a:r>
          </a:p>
        </p:txBody>
      </p:sp>
      <p:sp>
        <p:nvSpPr>
          <p:cNvPr id="120836"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7"/>
          <p:cNvSpPr>
            <a:spLocks noGrp="1" noChangeArrowheads="1"/>
          </p:cNvSpPr>
          <p:nvPr>
            <p:ph type="sldNum" sz="quarter" idx="5"/>
          </p:nvPr>
        </p:nvSpPr>
        <p:spPr/>
        <p:txBody>
          <a:bodyPr/>
          <a:lstStyle/>
          <a:p>
            <a:pPr>
              <a:defRPr/>
            </a:pPr>
            <a:fld id="{276D92A8-F177-4FFD-9379-6787B70F282D}" type="slidenum">
              <a:rPr lang="en-US" smtClean="0"/>
              <a:pPr>
                <a:defRPr/>
              </a:pPr>
              <a:t>50</a:t>
            </a:fld>
            <a:endParaRPr lang="en-US" smtClean="0"/>
          </a:p>
        </p:txBody>
      </p:sp>
      <p:sp>
        <p:nvSpPr>
          <p:cNvPr id="173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30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7"/>
          <p:cNvSpPr>
            <a:spLocks noGrp="1" noChangeArrowheads="1"/>
          </p:cNvSpPr>
          <p:nvPr>
            <p:ph type="sldNum" sz="quarter" idx="5"/>
          </p:nvPr>
        </p:nvSpPr>
        <p:spPr/>
        <p:txBody>
          <a:bodyPr/>
          <a:lstStyle/>
          <a:p>
            <a:pPr>
              <a:defRPr/>
            </a:pPr>
            <a:fld id="{332BB4C2-F6B1-4F32-848B-8FE23121409B}" type="slidenum">
              <a:rPr lang="en-US" smtClean="0"/>
              <a:pPr>
                <a:defRPr/>
              </a:pPr>
              <a:t>51</a:t>
            </a:fld>
            <a:endParaRPr lang="en-US" smtClean="0"/>
          </a:p>
        </p:txBody>
      </p:sp>
      <p:sp>
        <p:nvSpPr>
          <p:cNvPr id="1710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6000"/>
              <a:t>Answer is B</a:t>
            </a:r>
            <a:r>
              <a:rPr lang="en-US" altLang="en-US" smtClean="0"/>
              <a:t/>
            </a:r>
            <a:br>
              <a:rPr lang="en-US" altLang="en-US" smtClean="0"/>
            </a:br>
            <a:endParaRPr lang="en-US" alt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7"/>
          <p:cNvSpPr>
            <a:spLocks noGrp="1" noChangeArrowheads="1"/>
          </p:cNvSpPr>
          <p:nvPr>
            <p:ph type="sldNum" sz="quarter" idx="5"/>
          </p:nvPr>
        </p:nvSpPr>
        <p:spPr/>
        <p:txBody>
          <a:bodyPr/>
          <a:lstStyle/>
          <a:p>
            <a:pPr>
              <a:defRPr/>
            </a:pPr>
            <a:fld id="{332BB4C2-F6B1-4F32-848B-8FE23121409B}" type="slidenum">
              <a:rPr lang="en-US" smtClean="0"/>
              <a:pPr>
                <a:defRPr/>
              </a:pPr>
              <a:t>52</a:t>
            </a:fld>
            <a:endParaRPr lang="en-US" smtClean="0"/>
          </a:p>
        </p:txBody>
      </p:sp>
      <p:sp>
        <p:nvSpPr>
          <p:cNvPr id="1710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6000"/>
              <a:t>Answer is B</a:t>
            </a:r>
            <a:r>
              <a:rPr lang="en-US" altLang="en-US" smtClean="0"/>
              <a:t/>
            </a:r>
            <a:br>
              <a:rPr lang="en-US" altLang="en-US" smtClean="0"/>
            </a:br>
            <a:endParaRPr lang="en-US" alt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7"/>
          <p:cNvSpPr>
            <a:spLocks noGrp="1" noChangeArrowheads="1"/>
          </p:cNvSpPr>
          <p:nvPr>
            <p:ph type="sldNum" sz="quarter" idx="5"/>
          </p:nvPr>
        </p:nvSpPr>
        <p:spPr/>
        <p:txBody>
          <a:bodyPr/>
          <a:lstStyle/>
          <a:p>
            <a:pPr>
              <a:defRPr/>
            </a:pPr>
            <a:fld id="{2AA18754-DAF3-4D6D-BEDB-47DF6F3184BD}" type="slidenum">
              <a:rPr lang="en-US" smtClean="0"/>
              <a:pPr>
                <a:defRPr/>
              </a:pPr>
              <a:t>53</a:t>
            </a:fld>
            <a:endParaRPr lang="en-US" smtClean="0"/>
          </a:p>
        </p:txBody>
      </p:sp>
      <p:sp>
        <p:nvSpPr>
          <p:cNvPr id="1720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20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3600"/>
              <a:t>3 years from later filing of return, unless it was filed early (before the due date), in which case it is 3 years from due date.</a:t>
            </a: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7"/>
          <p:cNvSpPr>
            <a:spLocks noGrp="1" noChangeArrowheads="1"/>
          </p:cNvSpPr>
          <p:nvPr>
            <p:ph type="sldNum" sz="quarter" idx="5"/>
          </p:nvPr>
        </p:nvSpPr>
        <p:spPr/>
        <p:txBody>
          <a:bodyPr/>
          <a:lstStyle/>
          <a:p>
            <a:pPr>
              <a:defRPr/>
            </a:pPr>
            <a:fld id="{332BB4C2-F6B1-4F32-848B-8FE23121409B}" type="slidenum">
              <a:rPr lang="en-US" smtClean="0"/>
              <a:pPr>
                <a:defRPr/>
              </a:pPr>
              <a:t>54</a:t>
            </a:fld>
            <a:endParaRPr lang="en-US" smtClean="0"/>
          </a:p>
        </p:txBody>
      </p:sp>
      <p:sp>
        <p:nvSpPr>
          <p:cNvPr id="1710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10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6000"/>
              <a:t>Answer is B</a:t>
            </a:r>
            <a:r>
              <a:rPr lang="en-US" altLang="en-US" smtClean="0"/>
              <a:t/>
            </a:r>
            <a:br>
              <a:rPr lang="en-US" altLang="en-US" smtClean="0"/>
            </a:br>
            <a:endParaRPr lang="en-US" alt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7"/>
          <p:cNvSpPr>
            <a:spLocks noGrp="1" noChangeArrowheads="1"/>
          </p:cNvSpPr>
          <p:nvPr>
            <p:ph type="sldNum" sz="quarter" idx="5"/>
          </p:nvPr>
        </p:nvSpPr>
        <p:spPr/>
        <p:txBody>
          <a:bodyPr/>
          <a:lstStyle/>
          <a:p>
            <a:pPr>
              <a:defRPr/>
            </a:pPr>
            <a:fld id="{FCBDFC69-E136-4ACC-9DF0-524B55CCB1D5}" type="slidenum">
              <a:rPr lang="en-US" smtClean="0"/>
              <a:pPr>
                <a:defRPr/>
              </a:pPr>
              <a:t>55</a:t>
            </a:fld>
            <a:endParaRPr lang="en-US" smtClean="0"/>
          </a:p>
        </p:txBody>
      </p:sp>
      <p:sp>
        <p:nvSpPr>
          <p:cNvPr id="1751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2820" name="Rectangle 3"/>
          <p:cNvSpPr>
            <a:spLocks noGrp="1" noChangeArrowheads="1"/>
          </p:cNvSpPr>
          <p:nvPr>
            <p:ph type="body" idx="1"/>
          </p:nvPr>
        </p:nvSpPr>
        <p:spPr bwMode="auto"/>
        <p:txBody>
          <a:bodyPr wrap="square" numCol="1" anchor="t" anchorCtr="0" compatLnSpc="1">
            <a:prstTxWarp prst="textNoShape">
              <a:avLst/>
            </a:prstTxWarp>
            <a:normAutofit fontScale="92500"/>
          </a:bodyPr>
          <a:lstStyle/>
          <a:p>
            <a:pPr>
              <a:defRPr/>
            </a:pPr>
            <a:r>
              <a:rPr lang="en-US" sz="5400" dirty="0"/>
              <a:t>Answer is C. Corporate return is due on March 15, if the company uses a calendar year.</a:t>
            </a: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7"/>
          <p:cNvSpPr>
            <a:spLocks noGrp="1" noChangeArrowheads="1"/>
          </p:cNvSpPr>
          <p:nvPr>
            <p:ph type="sldNum" sz="quarter" idx="5"/>
          </p:nvPr>
        </p:nvSpPr>
        <p:spPr/>
        <p:txBody>
          <a:bodyPr/>
          <a:lstStyle/>
          <a:p>
            <a:pPr>
              <a:defRPr/>
            </a:pPr>
            <a:fld id="{EB50A695-81AD-4A6B-A3E6-F9E6C6579478}" type="slidenum">
              <a:rPr lang="en-US" smtClean="0"/>
              <a:pPr>
                <a:defRPr/>
              </a:pPr>
              <a:t>56</a:t>
            </a:fld>
            <a:endParaRPr lang="en-US" smtClean="0"/>
          </a:p>
        </p:txBody>
      </p:sp>
      <p:sp>
        <p:nvSpPr>
          <p:cNvPr id="176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61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7300"/>
              <a:t>Answer is D</a:t>
            </a: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p:cNvSpPr>
            <a:spLocks noGrp="1" noChangeArrowheads="1"/>
          </p:cNvSpPr>
          <p:nvPr>
            <p:ph type="sldNum" sz="quarter" idx="5"/>
          </p:nvPr>
        </p:nvSpPr>
        <p:spPr/>
        <p:txBody>
          <a:bodyPr/>
          <a:lstStyle/>
          <a:p>
            <a:pPr>
              <a:defRPr/>
            </a:pPr>
            <a:fld id="{C706C832-F150-4D46-9D42-4F8ABAEA7148}" type="slidenum">
              <a:rPr lang="en-US" smtClean="0"/>
              <a:pPr>
                <a:defRPr/>
              </a:pPr>
              <a:t>57</a:t>
            </a:fld>
            <a:endParaRPr lang="en-US" smtClean="0"/>
          </a:p>
        </p:txBody>
      </p:sp>
      <p:sp>
        <p:nvSpPr>
          <p:cNvPr id="1771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71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5"/>
          <p:cNvSpPr>
            <a:spLocks noGrp="1" noChangeArrowheads="1"/>
          </p:cNvSpPr>
          <p:nvPr>
            <p:ph type="sldNum" sz="quarter" idx="5"/>
          </p:nvPr>
        </p:nvSpPr>
        <p:spPr/>
        <p:txBody>
          <a:bodyPr/>
          <a:lstStyle/>
          <a:p>
            <a:pPr>
              <a:defRPr/>
            </a:pPr>
            <a:fld id="{2664EEB5-EF4E-496F-B5C6-F1CE67088EF8}" type="slidenum">
              <a:rPr lang="en-US"/>
              <a:pPr>
                <a:defRPr/>
              </a:pPr>
              <a:t>58</a:t>
            </a:fld>
            <a:endParaRPr lang="en-US"/>
          </a:p>
        </p:txBody>
      </p:sp>
      <p:sp>
        <p:nvSpPr>
          <p:cNvPr id="178179"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78180"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7"/>
          <p:cNvSpPr>
            <a:spLocks noGrp="1" noChangeArrowheads="1"/>
          </p:cNvSpPr>
          <p:nvPr>
            <p:ph type="sldNum" sz="quarter" idx="5"/>
          </p:nvPr>
        </p:nvSpPr>
        <p:spPr/>
        <p:txBody>
          <a:bodyPr/>
          <a:lstStyle/>
          <a:p>
            <a:pPr>
              <a:defRPr/>
            </a:pPr>
            <a:fld id="{D0AE89CA-90C9-4662-B917-B9654D50DBC1}" type="slidenum">
              <a:rPr lang="en-US" smtClean="0"/>
              <a:pPr>
                <a:defRPr/>
              </a:pPr>
              <a:t>59</a:t>
            </a:fld>
            <a:endParaRPr lang="en-US" smtClean="0"/>
          </a:p>
        </p:txBody>
      </p:sp>
      <p:sp>
        <p:nvSpPr>
          <p:cNvPr id="1792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9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The economic stimulus package changed the law and provided for major first year write-off of the cost of machinery, equipment, etc. What area is applicable?</a:t>
            </a:r>
          </a:p>
          <a:p>
            <a:endParaRPr lang="en-US" altLang="en-US" smtClean="0"/>
          </a:p>
          <a:p>
            <a:r>
              <a:rPr lang="en-US" altLang="en-US" smtClean="0"/>
              <a:t>We provide a child care credit so that both spouses can work outside the home and improve the financial stability of the family. Which of the above purposes applies here?</a:t>
            </a:r>
          </a:p>
          <a:p>
            <a:endParaRPr lang="en-US" altLang="en-US" smtClean="0"/>
          </a:p>
        </p:txBody>
      </p:sp>
      <p:sp>
        <p:nvSpPr>
          <p:cNvPr id="4" name="Slide Number Placeholder 3"/>
          <p:cNvSpPr>
            <a:spLocks noGrp="1"/>
          </p:cNvSpPr>
          <p:nvPr>
            <p:ph type="sldNum" sz="quarter" idx="5"/>
          </p:nvPr>
        </p:nvSpPr>
        <p:spPr/>
        <p:txBody>
          <a:bodyPr/>
          <a:lstStyle/>
          <a:p>
            <a:pPr>
              <a:defRPr/>
            </a:pPr>
            <a:fld id="{0853A3C1-D016-4E7D-899B-E2AB1B925EA4}" type="slidenum">
              <a:rPr lang="en-US" smtClean="0"/>
              <a:pPr>
                <a:defRPr/>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5"/>
          <p:cNvSpPr>
            <a:spLocks noGrp="1" noChangeArrowheads="1"/>
          </p:cNvSpPr>
          <p:nvPr>
            <p:ph type="sldNum" sz="quarter" idx="5"/>
          </p:nvPr>
        </p:nvSpPr>
        <p:spPr/>
        <p:txBody>
          <a:bodyPr/>
          <a:lstStyle/>
          <a:p>
            <a:pPr>
              <a:defRPr/>
            </a:pPr>
            <a:fld id="{DF02802A-AD42-43A7-9A6F-61E01BC0328B}" type="slidenum">
              <a:rPr lang="en-US"/>
              <a:pPr>
                <a:defRPr/>
              </a:pPr>
              <a:t>60</a:t>
            </a:fld>
            <a:endParaRPr lang="en-US"/>
          </a:p>
        </p:txBody>
      </p:sp>
      <p:sp>
        <p:nvSpPr>
          <p:cNvPr id="180227"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80228"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Rectangle 7"/>
          <p:cNvSpPr>
            <a:spLocks noGrp="1" noChangeArrowheads="1"/>
          </p:cNvSpPr>
          <p:nvPr>
            <p:ph type="sldNum" sz="quarter" idx="5"/>
          </p:nvPr>
        </p:nvSpPr>
        <p:spPr/>
        <p:txBody>
          <a:bodyPr/>
          <a:lstStyle/>
          <a:p>
            <a:pPr>
              <a:defRPr/>
            </a:pPr>
            <a:fld id="{A31CA335-6ABB-4A76-8F8B-FD9BED6D0A85}" type="slidenum">
              <a:rPr lang="en-US" smtClean="0"/>
              <a:pPr>
                <a:defRPr/>
              </a:pPr>
              <a:t>61</a:t>
            </a:fld>
            <a:endParaRPr lang="en-US" smtClean="0"/>
          </a:p>
        </p:txBody>
      </p:sp>
      <p:sp>
        <p:nvSpPr>
          <p:cNvPr id="1812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12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7"/>
          <p:cNvSpPr>
            <a:spLocks noGrp="1" noChangeArrowheads="1"/>
          </p:cNvSpPr>
          <p:nvPr>
            <p:ph type="sldNum" sz="quarter" idx="5"/>
          </p:nvPr>
        </p:nvSpPr>
        <p:spPr/>
        <p:txBody>
          <a:bodyPr/>
          <a:lstStyle/>
          <a:p>
            <a:pPr>
              <a:defRPr/>
            </a:pPr>
            <a:fld id="{999CA49B-7590-4E62-B629-0483FA6F7FAD}" type="slidenum">
              <a:rPr lang="en-US" smtClean="0"/>
              <a:pPr>
                <a:defRPr/>
              </a:pPr>
              <a:t>62</a:t>
            </a:fld>
            <a:endParaRPr lang="en-US" smtClean="0"/>
          </a:p>
        </p:txBody>
      </p:sp>
      <p:sp>
        <p:nvSpPr>
          <p:cNvPr id="1822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22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Rectangle 7"/>
          <p:cNvSpPr>
            <a:spLocks noGrp="1" noChangeArrowheads="1"/>
          </p:cNvSpPr>
          <p:nvPr>
            <p:ph type="sldNum" sz="quarter" idx="5"/>
          </p:nvPr>
        </p:nvSpPr>
        <p:spPr/>
        <p:txBody>
          <a:bodyPr/>
          <a:lstStyle/>
          <a:p>
            <a:pPr>
              <a:defRPr/>
            </a:pPr>
            <a:fld id="{D686A0CD-AD43-44E1-83B4-25F487B5116E}" type="slidenum">
              <a:rPr lang="en-US" smtClean="0"/>
              <a:pPr>
                <a:defRPr/>
              </a:pPr>
              <a:t>63</a:t>
            </a:fld>
            <a:endParaRPr lang="en-US" smtClean="0"/>
          </a:p>
        </p:txBody>
      </p:sp>
      <p:sp>
        <p:nvSpPr>
          <p:cNvPr id="183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6700"/>
              <a:t>Answer C</a:t>
            </a: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7"/>
          <p:cNvSpPr>
            <a:spLocks noGrp="1" noChangeArrowheads="1"/>
          </p:cNvSpPr>
          <p:nvPr>
            <p:ph type="sldNum" sz="quarter" idx="5"/>
          </p:nvPr>
        </p:nvSpPr>
        <p:spPr/>
        <p:txBody>
          <a:bodyPr/>
          <a:lstStyle/>
          <a:p>
            <a:pPr>
              <a:defRPr/>
            </a:pPr>
            <a:fld id="{A8390055-2FB7-4C5F-A796-29BC4485B639}" type="slidenum">
              <a:rPr lang="en-US" smtClean="0"/>
              <a:pPr>
                <a:defRPr/>
              </a:pPr>
              <a:t>64</a:t>
            </a:fld>
            <a:endParaRPr lang="en-US" smtClean="0"/>
          </a:p>
        </p:txBody>
      </p:sp>
      <p:sp>
        <p:nvSpPr>
          <p:cNvPr id="1843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4800"/>
              <a:t>Answer B</a:t>
            </a: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p:txBody>
          <a:bodyPr/>
          <a:lstStyle/>
          <a:p>
            <a:pPr>
              <a:defRPr/>
            </a:pPr>
            <a:fld id="{B619F27A-351A-4F72-AB4F-EE850FFD6A74}" type="slidenum">
              <a:rPr lang="en-US" smtClean="0"/>
              <a:pPr>
                <a:defRPr/>
              </a:pPr>
              <a:t>65</a:t>
            </a:fld>
            <a:endParaRPr lang="en-US" smtClean="0"/>
          </a:p>
        </p:txBody>
      </p:sp>
      <p:sp>
        <p:nvSpPr>
          <p:cNvPr id="1863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63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7"/>
          <p:cNvSpPr>
            <a:spLocks noGrp="1" noChangeArrowheads="1"/>
          </p:cNvSpPr>
          <p:nvPr>
            <p:ph type="sldNum" sz="quarter" idx="5"/>
          </p:nvPr>
        </p:nvSpPr>
        <p:spPr/>
        <p:txBody>
          <a:bodyPr/>
          <a:lstStyle/>
          <a:p>
            <a:pPr>
              <a:defRPr/>
            </a:pPr>
            <a:fld id="{20CDAC53-6C2B-4F20-8F41-CE1D3039F449}" type="slidenum">
              <a:rPr lang="en-US" smtClean="0"/>
              <a:pPr>
                <a:defRPr/>
              </a:pPr>
              <a:t>66</a:t>
            </a:fld>
            <a:endParaRPr lang="en-US" smtClean="0"/>
          </a:p>
        </p:txBody>
      </p:sp>
      <p:sp>
        <p:nvSpPr>
          <p:cNvPr id="1873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73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p:cNvSpPr>
            <a:spLocks noGrp="1" noChangeArrowheads="1"/>
          </p:cNvSpPr>
          <p:nvPr>
            <p:ph type="sldNum" sz="quarter" idx="5"/>
          </p:nvPr>
        </p:nvSpPr>
        <p:spPr/>
        <p:txBody>
          <a:bodyPr/>
          <a:lstStyle/>
          <a:p>
            <a:pPr>
              <a:defRPr/>
            </a:pPr>
            <a:fld id="{8A24DE47-660C-4DDC-B984-718DFABE6FF2}" type="slidenum">
              <a:rPr lang="en-US" smtClean="0"/>
              <a:pPr>
                <a:defRPr/>
              </a:pPr>
              <a:t>67</a:t>
            </a:fld>
            <a:endParaRPr lang="en-US" smtClean="0"/>
          </a:p>
        </p:txBody>
      </p:sp>
      <p:sp>
        <p:nvSpPr>
          <p:cNvPr id="18841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842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4400"/>
              <a:t>Can you imagine selling a house at a gain of $500,000 and not having to report the income?</a:t>
            </a: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7"/>
          <p:cNvSpPr>
            <a:spLocks noGrp="1" noChangeArrowheads="1"/>
          </p:cNvSpPr>
          <p:nvPr>
            <p:ph type="sldNum" sz="quarter" idx="5"/>
          </p:nvPr>
        </p:nvSpPr>
        <p:spPr/>
        <p:txBody>
          <a:bodyPr/>
          <a:lstStyle/>
          <a:p>
            <a:pPr>
              <a:defRPr/>
            </a:pPr>
            <a:fld id="{D554DE35-9C1C-4FAF-9E6C-3287C022F344}" type="slidenum">
              <a:rPr lang="en-US" smtClean="0"/>
              <a:pPr>
                <a:defRPr/>
              </a:pPr>
              <a:t>68</a:t>
            </a:fld>
            <a:endParaRPr lang="en-US" smtClean="0"/>
          </a:p>
        </p:txBody>
      </p:sp>
      <p:sp>
        <p:nvSpPr>
          <p:cNvPr id="189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94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7"/>
          <p:cNvSpPr>
            <a:spLocks noGrp="1" noChangeArrowheads="1"/>
          </p:cNvSpPr>
          <p:nvPr>
            <p:ph type="sldNum" sz="quarter" idx="5"/>
          </p:nvPr>
        </p:nvSpPr>
        <p:spPr/>
        <p:txBody>
          <a:bodyPr/>
          <a:lstStyle/>
          <a:p>
            <a:pPr>
              <a:defRPr/>
            </a:pPr>
            <a:fld id="{1D57993D-3BB8-4036-B28A-67FE5D02CFDB}" type="slidenum">
              <a:rPr lang="en-US" smtClean="0"/>
              <a:pPr>
                <a:defRPr/>
              </a:pPr>
              <a:t>69</a:t>
            </a:fld>
            <a:endParaRPr lang="en-US" smtClean="0"/>
          </a:p>
        </p:txBody>
      </p:sp>
      <p:sp>
        <p:nvSpPr>
          <p:cNvPr id="1904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04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5400"/>
              <a:t>Compare this to the front of the Form 1040</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5"/>
          <p:cNvSpPr>
            <a:spLocks noGrp="1" noChangeArrowheads="1"/>
          </p:cNvSpPr>
          <p:nvPr>
            <p:ph type="sldNum" sz="quarter" idx="5"/>
          </p:nvPr>
        </p:nvSpPr>
        <p:spPr/>
        <p:txBody>
          <a:bodyPr/>
          <a:lstStyle/>
          <a:p>
            <a:pPr>
              <a:defRPr/>
            </a:pPr>
            <a:fld id="{CE83C842-F381-4CD2-9946-F5B2AFCC5D9E}" type="slidenum">
              <a:rPr lang="en-US"/>
              <a:pPr>
                <a:defRPr/>
              </a:pPr>
              <a:t>7</a:t>
            </a:fld>
            <a:endParaRPr lang="en-US"/>
          </a:p>
        </p:txBody>
      </p:sp>
      <p:sp>
        <p:nvSpPr>
          <p:cNvPr id="122883" name="Rectangle 2"/>
          <p:cNvSpPr>
            <a:spLocks noGrp="1" noChangeArrowheads="1"/>
          </p:cNvSpPr>
          <p:nvPr>
            <p:ph type="body" idx="1"/>
          </p:nvPr>
        </p:nvSpPr>
        <p:spPr bwMode="auto">
          <a:xfrm>
            <a:off x="471164" y="4446502"/>
            <a:ext cx="6448856"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400"/>
              <a:t>Vertical Equity.</a:t>
            </a:r>
          </a:p>
          <a:p>
            <a:r>
              <a:rPr lang="en-US" altLang="en-US" sz="2400"/>
              <a:t>Look at the basic computations page for Susan and Sam.</a:t>
            </a:r>
          </a:p>
          <a:p>
            <a:r>
              <a:rPr lang="en-US" altLang="en-US" sz="2400"/>
              <a:t>Susan had twice as much taxable income as Sam.</a:t>
            </a:r>
          </a:p>
          <a:p>
            <a:r>
              <a:rPr lang="en-US" altLang="en-US" sz="2400"/>
              <a:t>Did Susan pay twice as much tax as Sam?</a:t>
            </a:r>
          </a:p>
          <a:p>
            <a:r>
              <a:rPr lang="en-US" altLang="en-US" sz="2400"/>
              <a:t>How would a flat tax (everybody pays same tax rate) change the tax liabilities of Susan and Sam?</a:t>
            </a:r>
          </a:p>
          <a:p>
            <a:r>
              <a:rPr lang="en-US" altLang="en-US" sz="2400"/>
              <a:t>Does the Susan-Sam example illustrate a progressive tax system?</a:t>
            </a:r>
          </a:p>
        </p:txBody>
      </p:sp>
      <p:sp>
        <p:nvSpPr>
          <p:cNvPr id="122884"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p:txBody>
          <a:bodyPr/>
          <a:lstStyle/>
          <a:p>
            <a:pPr>
              <a:defRPr/>
            </a:pPr>
            <a:fld id="{11376EA4-DAE7-4CD8-B70B-B187DEB14B0D}" type="slidenum">
              <a:rPr lang="en-US" smtClean="0"/>
              <a:pPr>
                <a:defRPr/>
              </a:pPr>
              <a:t>70</a:t>
            </a:fld>
            <a:endParaRPr lang="en-US" smtClean="0"/>
          </a:p>
        </p:txBody>
      </p:sp>
      <p:sp>
        <p:nvSpPr>
          <p:cNvPr id="1914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8100"/>
              <a:t>Compare this with Schedule B</a:t>
            </a: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7"/>
          <p:cNvSpPr>
            <a:spLocks noGrp="1" noChangeArrowheads="1"/>
          </p:cNvSpPr>
          <p:nvPr>
            <p:ph type="sldNum" sz="quarter" idx="5"/>
          </p:nvPr>
        </p:nvSpPr>
        <p:spPr/>
        <p:txBody>
          <a:bodyPr/>
          <a:lstStyle/>
          <a:p>
            <a:pPr>
              <a:defRPr/>
            </a:pPr>
            <a:fld id="{93B742EC-B1C3-4E68-B930-832C5C4BB5A6}" type="slidenum">
              <a:rPr lang="en-US" smtClean="0"/>
              <a:pPr>
                <a:defRPr/>
              </a:pPr>
              <a:t>71</a:t>
            </a:fld>
            <a:endParaRPr lang="en-US" smtClean="0"/>
          </a:p>
        </p:txBody>
      </p:sp>
      <p:sp>
        <p:nvSpPr>
          <p:cNvPr id="192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251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2323119C-EFDE-492B-BD5E-846BEF4339BB}" type="slidenum">
              <a:rPr lang="en-US" smtClean="0"/>
              <a:pPr>
                <a:defRPr/>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C39168AA-5843-4243-9063-43A965D4B336}" type="slidenum">
              <a:rPr lang="en-US" smtClean="0"/>
              <a:pPr>
                <a:defRPr/>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5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3006ACBC-A5FA-449E-8B5F-1E221B2B7B92}" type="slidenum">
              <a:rPr lang="en-US" smtClean="0"/>
              <a:pPr>
                <a:defRPr/>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7"/>
          <p:cNvSpPr>
            <a:spLocks noGrp="1" noChangeArrowheads="1"/>
          </p:cNvSpPr>
          <p:nvPr>
            <p:ph type="sldNum" sz="quarter" idx="5"/>
          </p:nvPr>
        </p:nvSpPr>
        <p:spPr/>
        <p:txBody>
          <a:bodyPr/>
          <a:lstStyle/>
          <a:p>
            <a:pPr>
              <a:defRPr/>
            </a:pPr>
            <a:fld id="{76AAB7E8-C3BD-4405-A689-C64D0098EC27}" type="slidenum">
              <a:rPr lang="en-US" smtClean="0"/>
              <a:pPr>
                <a:defRPr/>
              </a:pPr>
              <a:t>75</a:t>
            </a:fld>
            <a:endParaRPr lang="en-US" smtClean="0"/>
          </a:p>
        </p:txBody>
      </p:sp>
      <p:sp>
        <p:nvSpPr>
          <p:cNvPr id="1966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66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7"/>
          <p:cNvSpPr>
            <a:spLocks noGrp="1" noChangeArrowheads="1"/>
          </p:cNvSpPr>
          <p:nvPr>
            <p:ph type="sldNum" sz="quarter" idx="5"/>
          </p:nvPr>
        </p:nvSpPr>
        <p:spPr/>
        <p:txBody>
          <a:bodyPr/>
          <a:lstStyle/>
          <a:p>
            <a:pPr>
              <a:defRPr/>
            </a:pPr>
            <a:fld id="{51ED3C1B-71F3-4F91-9CBC-83D6072F86E3}" type="slidenum">
              <a:rPr lang="en-US" smtClean="0"/>
              <a:pPr>
                <a:defRPr/>
              </a:pPr>
              <a:t>76</a:t>
            </a:fld>
            <a:endParaRPr lang="en-US" smtClean="0"/>
          </a:p>
        </p:txBody>
      </p:sp>
      <p:sp>
        <p:nvSpPr>
          <p:cNvPr id="1976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76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p:txBody>
          <a:bodyPr/>
          <a:lstStyle/>
          <a:p>
            <a:pPr>
              <a:defRPr/>
            </a:pPr>
            <a:fld id="{49C8B145-51FC-4A97-BE23-F8014EEC37EA}" type="slidenum">
              <a:rPr lang="en-US" smtClean="0"/>
              <a:pPr>
                <a:defRPr/>
              </a:pPr>
              <a:t>77</a:t>
            </a:fld>
            <a:endParaRPr lang="en-US" smtClean="0"/>
          </a:p>
        </p:txBody>
      </p:sp>
      <p:sp>
        <p:nvSpPr>
          <p:cNvPr id="1986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866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p:txBody>
          <a:bodyPr/>
          <a:lstStyle/>
          <a:p>
            <a:pPr>
              <a:defRPr/>
            </a:pPr>
            <a:fld id="{455FFE64-E08A-4524-8685-CF2D8A710C65}" type="slidenum">
              <a:rPr lang="en-US" smtClean="0"/>
              <a:pPr>
                <a:defRPr/>
              </a:pPr>
              <a:t>78</a:t>
            </a:fld>
            <a:endParaRPr lang="en-US" smtClean="0"/>
          </a:p>
        </p:txBody>
      </p:sp>
      <p:sp>
        <p:nvSpPr>
          <p:cNvPr id="1996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96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7"/>
          <p:cNvSpPr>
            <a:spLocks noGrp="1" noChangeArrowheads="1"/>
          </p:cNvSpPr>
          <p:nvPr>
            <p:ph type="sldNum" sz="quarter" idx="5"/>
          </p:nvPr>
        </p:nvSpPr>
        <p:spPr/>
        <p:txBody>
          <a:bodyPr/>
          <a:lstStyle/>
          <a:p>
            <a:pPr>
              <a:defRPr/>
            </a:pPr>
            <a:fld id="{DE5BE5DB-4417-4A4C-A5B6-2B3E304DF739}" type="slidenum">
              <a:rPr lang="en-US" smtClean="0"/>
              <a:pPr>
                <a:defRPr/>
              </a:pPr>
              <a:t>79</a:t>
            </a:fld>
            <a:endParaRPr lang="en-US" smtClean="0"/>
          </a:p>
        </p:txBody>
      </p:sp>
      <p:sp>
        <p:nvSpPr>
          <p:cNvPr id="200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070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5"/>
          <p:cNvSpPr>
            <a:spLocks noGrp="1" noChangeArrowheads="1"/>
          </p:cNvSpPr>
          <p:nvPr>
            <p:ph type="sldNum" sz="quarter" idx="5"/>
          </p:nvPr>
        </p:nvSpPr>
        <p:spPr/>
        <p:txBody>
          <a:bodyPr/>
          <a:lstStyle/>
          <a:p>
            <a:pPr>
              <a:defRPr/>
            </a:pPr>
            <a:fld id="{ECE614DD-CB44-43FA-AA55-8F9A613D542B}" type="slidenum">
              <a:rPr lang="en-US"/>
              <a:pPr>
                <a:defRPr/>
              </a:pPr>
              <a:t>8</a:t>
            </a:fld>
            <a:endParaRPr lang="en-US"/>
          </a:p>
        </p:txBody>
      </p:sp>
      <p:sp>
        <p:nvSpPr>
          <p:cNvPr id="126979"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3600"/>
              <a:t>Look at the basic computations page for Susan and Sam</a:t>
            </a:r>
            <a:r>
              <a:rPr lang="en-US" altLang="en-US" smtClean="0"/>
              <a:t>.</a:t>
            </a:r>
          </a:p>
          <a:p>
            <a:endParaRPr lang="en-US" altLang="en-US" smtClean="0"/>
          </a:p>
        </p:txBody>
      </p:sp>
      <p:sp>
        <p:nvSpPr>
          <p:cNvPr id="126980" name="Rectangle 3"/>
          <p:cNvSpPr>
            <a:spLocks noGrp="1" noRot="1" noChangeAspect="1" noChangeArrowheads="1" noTextEdit="1"/>
          </p:cNvSpPr>
          <p:nvPr>
            <p:ph type="sldImg"/>
          </p:nvPr>
        </p:nvSpPr>
        <p:spPr bwMode="auto">
          <a:noFill/>
          <a:ln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7"/>
          <p:cNvSpPr>
            <a:spLocks noGrp="1" noChangeArrowheads="1"/>
          </p:cNvSpPr>
          <p:nvPr>
            <p:ph type="sldNum" sz="quarter" idx="5"/>
          </p:nvPr>
        </p:nvSpPr>
        <p:spPr/>
        <p:txBody>
          <a:bodyPr/>
          <a:lstStyle/>
          <a:p>
            <a:pPr>
              <a:defRPr/>
            </a:pPr>
            <a:fld id="{702E0A89-ABE0-4AF9-93AA-40B6B1BB18DA}" type="slidenum">
              <a:rPr lang="en-US" smtClean="0"/>
              <a:pPr>
                <a:defRPr/>
              </a:pPr>
              <a:t>80</a:t>
            </a:fld>
            <a:endParaRPr lang="en-US" smtClean="0"/>
          </a:p>
        </p:txBody>
      </p:sp>
      <p:sp>
        <p:nvSpPr>
          <p:cNvPr id="2017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173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7"/>
          <p:cNvSpPr>
            <a:spLocks noGrp="1" noChangeArrowheads="1"/>
          </p:cNvSpPr>
          <p:nvPr>
            <p:ph type="sldNum" sz="quarter" idx="5"/>
          </p:nvPr>
        </p:nvSpPr>
        <p:spPr/>
        <p:txBody>
          <a:bodyPr/>
          <a:lstStyle/>
          <a:p>
            <a:pPr>
              <a:defRPr/>
            </a:pPr>
            <a:fld id="{DBE281A8-4250-4C3E-B933-6CE881A33CBC}" type="slidenum">
              <a:rPr lang="en-US" smtClean="0"/>
              <a:pPr>
                <a:defRPr/>
              </a:pPr>
              <a:t>81</a:t>
            </a:fld>
            <a:endParaRPr lang="en-US" smtClean="0"/>
          </a:p>
        </p:txBody>
      </p:sp>
      <p:sp>
        <p:nvSpPr>
          <p:cNvPr id="2027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27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7"/>
          <p:cNvSpPr>
            <a:spLocks noGrp="1" noChangeArrowheads="1"/>
          </p:cNvSpPr>
          <p:nvPr>
            <p:ph type="sldNum" sz="quarter" idx="5"/>
          </p:nvPr>
        </p:nvSpPr>
        <p:spPr/>
        <p:txBody>
          <a:bodyPr/>
          <a:lstStyle/>
          <a:p>
            <a:pPr>
              <a:defRPr/>
            </a:pPr>
            <a:fld id="{EC2F2AA7-1953-4B5B-84D2-92E9B670F5D5}" type="slidenum">
              <a:rPr lang="en-US" smtClean="0"/>
              <a:pPr>
                <a:defRPr/>
              </a:pPr>
              <a:t>82</a:t>
            </a:fld>
            <a:endParaRPr lang="en-US" smtClean="0"/>
          </a:p>
        </p:txBody>
      </p:sp>
      <p:sp>
        <p:nvSpPr>
          <p:cNvPr id="2037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37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7"/>
          <p:cNvSpPr>
            <a:spLocks noGrp="1" noChangeArrowheads="1"/>
          </p:cNvSpPr>
          <p:nvPr>
            <p:ph type="sldNum" sz="quarter" idx="5"/>
          </p:nvPr>
        </p:nvSpPr>
        <p:spPr/>
        <p:txBody>
          <a:bodyPr/>
          <a:lstStyle/>
          <a:p>
            <a:pPr>
              <a:defRPr/>
            </a:pPr>
            <a:fld id="{A9380C63-3460-4B93-A1B1-3F9A5AC3799C}" type="slidenum">
              <a:rPr lang="en-US" smtClean="0"/>
              <a:pPr>
                <a:defRPr/>
              </a:pPr>
              <a:t>83</a:t>
            </a:fld>
            <a:endParaRPr lang="en-US" smtClean="0"/>
          </a:p>
        </p:txBody>
      </p:sp>
      <p:sp>
        <p:nvSpPr>
          <p:cNvPr id="2048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7"/>
          <p:cNvSpPr>
            <a:spLocks noGrp="1" noChangeArrowheads="1"/>
          </p:cNvSpPr>
          <p:nvPr>
            <p:ph type="sldNum" sz="quarter" idx="5"/>
          </p:nvPr>
        </p:nvSpPr>
        <p:spPr/>
        <p:txBody>
          <a:bodyPr/>
          <a:lstStyle/>
          <a:p>
            <a:pPr>
              <a:defRPr/>
            </a:pPr>
            <a:fld id="{20CA7D81-25B7-4436-AF1F-9EAD4283185F}" type="slidenum">
              <a:rPr lang="en-US" smtClean="0"/>
              <a:pPr>
                <a:defRPr/>
              </a:pPr>
              <a:t>84</a:t>
            </a:fld>
            <a:endParaRPr lang="en-US" smtClean="0"/>
          </a:p>
        </p:txBody>
      </p:sp>
      <p:sp>
        <p:nvSpPr>
          <p:cNvPr id="2058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2000"/>
              <a:t>We will probably have to skip the Monico Problem for lack of time</a:t>
            </a: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7"/>
          <p:cNvSpPr>
            <a:spLocks noGrp="1" noChangeArrowheads="1"/>
          </p:cNvSpPr>
          <p:nvPr>
            <p:ph type="sldNum" sz="quarter" idx="5"/>
          </p:nvPr>
        </p:nvSpPr>
        <p:spPr/>
        <p:txBody>
          <a:bodyPr/>
          <a:lstStyle/>
          <a:p>
            <a:pPr>
              <a:defRPr/>
            </a:pPr>
            <a:fld id="{7B5DCAB7-F5E3-413C-B8CA-F183B4615236}" type="slidenum">
              <a:rPr lang="en-US" smtClean="0"/>
              <a:pPr>
                <a:defRPr/>
              </a:pPr>
              <a:t>85</a:t>
            </a:fld>
            <a:endParaRPr lang="en-US" smtClean="0"/>
          </a:p>
        </p:txBody>
      </p:sp>
      <p:sp>
        <p:nvSpPr>
          <p:cNvPr id="2068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68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7"/>
          <p:cNvSpPr>
            <a:spLocks noGrp="1" noChangeArrowheads="1"/>
          </p:cNvSpPr>
          <p:nvPr>
            <p:ph type="sldNum" sz="quarter" idx="5"/>
          </p:nvPr>
        </p:nvSpPr>
        <p:spPr/>
        <p:txBody>
          <a:bodyPr/>
          <a:lstStyle/>
          <a:p>
            <a:pPr>
              <a:defRPr/>
            </a:pPr>
            <a:fld id="{A9915A11-6DF2-4D20-A9A9-FD19E00952B0}" type="slidenum">
              <a:rPr lang="en-US" smtClean="0"/>
              <a:pPr>
                <a:defRPr/>
              </a:pPr>
              <a:t>86</a:t>
            </a:fld>
            <a:endParaRPr lang="en-US" smtClean="0"/>
          </a:p>
        </p:txBody>
      </p:sp>
      <p:sp>
        <p:nvSpPr>
          <p:cNvPr id="2078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78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7"/>
          <p:cNvSpPr>
            <a:spLocks noGrp="1" noChangeArrowheads="1"/>
          </p:cNvSpPr>
          <p:nvPr>
            <p:ph type="sldNum" sz="quarter" idx="5"/>
          </p:nvPr>
        </p:nvSpPr>
        <p:spPr/>
        <p:txBody>
          <a:bodyPr/>
          <a:lstStyle/>
          <a:p>
            <a:pPr>
              <a:defRPr/>
            </a:pPr>
            <a:fld id="{A73F8877-9F10-498F-BB0E-BB0CE9A1B756}" type="slidenum">
              <a:rPr lang="en-US" smtClean="0"/>
              <a:pPr>
                <a:defRPr/>
              </a:pPr>
              <a:t>87</a:t>
            </a:fld>
            <a:endParaRPr lang="en-US" smtClean="0"/>
          </a:p>
        </p:txBody>
      </p:sp>
      <p:sp>
        <p:nvSpPr>
          <p:cNvPr id="2088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89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7"/>
          <p:cNvSpPr>
            <a:spLocks noGrp="1" noChangeArrowheads="1"/>
          </p:cNvSpPr>
          <p:nvPr>
            <p:ph type="sldNum" sz="quarter" idx="5"/>
          </p:nvPr>
        </p:nvSpPr>
        <p:spPr/>
        <p:txBody>
          <a:bodyPr/>
          <a:lstStyle/>
          <a:p>
            <a:pPr>
              <a:defRPr/>
            </a:pPr>
            <a:fld id="{34BD32C1-DD6A-4599-85B0-038EC615BED5}" type="slidenum">
              <a:rPr lang="en-US" smtClean="0"/>
              <a:pPr>
                <a:defRPr/>
              </a:pPr>
              <a:t>88</a:t>
            </a:fld>
            <a:endParaRPr lang="en-US" smtClean="0"/>
          </a:p>
        </p:txBody>
      </p:sp>
      <p:sp>
        <p:nvSpPr>
          <p:cNvPr id="20992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992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7"/>
          <p:cNvSpPr>
            <a:spLocks noGrp="1" noChangeArrowheads="1"/>
          </p:cNvSpPr>
          <p:nvPr>
            <p:ph type="sldNum" sz="quarter" idx="5"/>
          </p:nvPr>
        </p:nvSpPr>
        <p:spPr/>
        <p:txBody>
          <a:bodyPr/>
          <a:lstStyle/>
          <a:p>
            <a:pPr>
              <a:defRPr/>
            </a:pPr>
            <a:fld id="{92F1DBCB-5EB3-46B7-8974-98DA9B0CD994}" type="slidenum">
              <a:rPr lang="en-US" smtClean="0"/>
              <a:pPr>
                <a:defRPr/>
              </a:pPr>
              <a:t>89</a:t>
            </a:fld>
            <a:endParaRPr lang="en-US" smtClean="0"/>
          </a:p>
        </p:txBody>
      </p:sp>
      <p:sp>
        <p:nvSpPr>
          <p:cNvPr id="2109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094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7"/>
          <p:cNvSpPr>
            <a:spLocks noGrp="1" noChangeArrowheads="1"/>
          </p:cNvSpPr>
          <p:nvPr>
            <p:ph type="sldNum" sz="quarter" idx="5"/>
          </p:nvPr>
        </p:nvSpPr>
        <p:spPr/>
        <p:txBody>
          <a:bodyPr/>
          <a:lstStyle/>
          <a:p>
            <a:pPr>
              <a:defRPr/>
            </a:pPr>
            <a:fld id="{A1211B59-2A90-44BE-BB2B-D783F3BEE4DA}" type="slidenum">
              <a:rPr lang="en-US" smtClean="0"/>
              <a:pPr>
                <a:defRPr/>
              </a:pPr>
              <a:t>9</a:t>
            </a:fld>
            <a:endParaRPr lang="en-US" smtClean="0"/>
          </a:p>
        </p:txBody>
      </p:sp>
      <p:sp>
        <p:nvSpPr>
          <p:cNvPr id="128003" name="Rectangle 2"/>
          <p:cNvSpPr>
            <a:spLocks noGrp="1" noRot="1" noChangeAspect="1" noChangeArrowheads="1" noTextEdit="1"/>
          </p:cNvSpPr>
          <p:nvPr>
            <p:ph type="sldImg"/>
          </p:nvPr>
        </p:nvSpPr>
        <p:spPr bwMode="auto">
          <a:xfrm>
            <a:off x="1201738" y="706438"/>
            <a:ext cx="4672012"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128004" name="Rectangle 3"/>
          <p:cNvSpPr>
            <a:spLocks noGrp="1" noChangeArrowheads="1"/>
          </p:cNvSpPr>
          <p:nvPr>
            <p:ph type="body" idx="1"/>
          </p:nvPr>
        </p:nvSpPr>
        <p:spPr bwMode="auto">
          <a:xfrm>
            <a:off x="940726" y="4444903"/>
            <a:ext cx="5194021" cy="42130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489" tIns="46745" rIns="93489" bIns="46745" numCol="1" anchor="t" anchorCtr="0" compatLnSpc="1">
            <a:prstTxWarp prst="textNoShape">
              <a:avLst/>
            </a:prstTxWarp>
          </a:bodyPr>
          <a:lstStyle/>
          <a:p>
            <a:endParaRPr lang="en-US" alt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7"/>
          <p:cNvSpPr>
            <a:spLocks noGrp="1" noChangeArrowheads="1"/>
          </p:cNvSpPr>
          <p:nvPr>
            <p:ph type="sldNum" sz="quarter" idx="5"/>
          </p:nvPr>
        </p:nvSpPr>
        <p:spPr/>
        <p:txBody>
          <a:bodyPr/>
          <a:lstStyle/>
          <a:p>
            <a:pPr>
              <a:defRPr/>
            </a:pPr>
            <a:fld id="{43EE9BE0-0790-499C-9327-7C30470BF288}" type="slidenum">
              <a:rPr lang="en-US" smtClean="0"/>
              <a:pPr>
                <a:defRPr/>
              </a:pPr>
              <a:t>90</a:t>
            </a:fld>
            <a:endParaRPr lang="en-US" smtClean="0"/>
          </a:p>
        </p:txBody>
      </p:sp>
      <p:sp>
        <p:nvSpPr>
          <p:cNvPr id="2119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19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7"/>
          <p:cNvSpPr>
            <a:spLocks noGrp="1" noChangeArrowheads="1"/>
          </p:cNvSpPr>
          <p:nvPr>
            <p:ph type="sldNum" sz="quarter" idx="5"/>
          </p:nvPr>
        </p:nvSpPr>
        <p:spPr/>
        <p:txBody>
          <a:bodyPr/>
          <a:lstStyle/>
          <a:p>
            <a:pPr>
              <a:defRPr/>
            </a:pPr>
            <a:fld id="{B98307C9-D4DC-4A3D-9C56-6F7141531946}" type="slidenum">
              <a:rPr lang="en-US" smtClean="0"/>
              <a:pPr>
                <a:defRPr/>
              </a:pPr>
              <a:t>91</a:t>
            </a:fld>
            <a:endParaRPr lang="en-US" smtClean="0"/>
          </a:p>
        </p:txBody>
      </p:sp>
      <p:sp>
        <p:nvSpPr>
          <p:cNvPr id="2129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29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5400"/>
              <a:t>This is like Susan giving bonds to Sam (basic computations problem)</a:t>
            </a:r>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p:txBody>
          <a:bodyPr/>
          <a:lstStyle/>
          <a:p>
            <a:pPr>
              <a:defRPr/>
            </a:pPr>
            <a:fld id="{346FEEC6-331E-42C7-8DED-3C9887DC0A10}" type="slidenum">
              <a:rPr lang="en-US"/>
              <a:pPr>
                <a:defRPr/>
              </a:pPr>
              <a:t>92</a:t>
            </a:fld>
            <a:endParaRPr lang="en-US"/>
          </a:p>
        </p:txBody>
      </p:sp>
      <p:sp>
        <p:nvSpPr>
          <p:cNvPr id="214019"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14020" name="Rectangle 3"/>
          <p:cNvSpPr>
            <a:spLocks noGrp="1" noChangeArrowheads="1"/>
          </p:cNvSpPr>
          <p:nvPr>
            <p:ph type="body" idx="1"/>
          </p:nvPr>
        </p:nvSpPr>
        <p:spPr bwMode="auto">
          <a:xfrm>
            <a:off x="940726" y="4446502"/>
            <a:ext cx="5194021"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endParaRPr lang="en-US" alt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p:txBody>
          <a:bodyPr/>
          <a:lstStyle/>
          <a:p>
            <a:pPr>
              <a:defRPr/>
            </a:pPr>
            <a:fld id="{29D0BB7F-5F4A-4ACE-9F91-6472C50F576F}" type="slidenum">
              <a:rPr lang="en-US"/>
              <a:pPr>
                <a:defRPr/>
              </a:pPr>
              <a:t>93</a:t>
            </a:fld>
            <a:endParaRPr lang="en-US"/>
          </a:p>
        </p:txBody>
      </p:sp>
      <p:sp>
        <p:nvSpPr>
          <p:cNvPr id="215043"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15044" name="Rectangle 3"/>
          <p:cNvSpPr>
            <a:spLocks noGrp="1" noChangeArrowheads="1"/>
          </p:cNvSpPr>
          <p:nvPr>
            <p:ph type="body" idx="1"/>
          </p:nvPr>
        </p:nvSpPr>
        <p:spPr bwMode="auto">
          <a:xfrm>
            <a:off x="940726" y="4446502"/>
            <a:ext cx="5194021"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endParaRPr lang="en-US" alt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p:txBody>
          <a:bodyPr/>
          <a:lstStyle/>
          <a:p>
            <a:pPr>
              <a:defRPr/>
            </a:pPr>
            <a:fld id="{2FD962E8-EE23-4DD8-969A-8A8F05801203}" type="slidenum">
              <a:rPr lang="en-US"/>
              <a:pPr>
                <a:defRPr/>
              </a:pPr>
              <a:t>94</a:t>
            </a:fld>
            <a:endParaRPr lang="en-US"/>
          </a:p>
        </p:txBody>
      </p:sp>
      <p:sp>
        <p:nvSpPr>
          <p:cNvPr id="216067"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16068" name="Rectangle 3"/>
          <p:cNvSpPr>
            <a:spLocks noGrp="1" noChangeArrowheads="1"/>
          </p:cNvSpPr>
          <p:nvPr>
            <p:ph type="body" idx="1"/>
          </p:nvPr>
        </p:nvSpPr>
        <p:spPr bwMode="auto">
          <a:xfrm>
            <a:off x="940726" y="4446502"/>
            <a:ext cx="5194021"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endParaRPr lang="en-US" alt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p:txBody>
          <a:bodyPr/>
          <a:lstStyle/>
          <a:p>
            <a:pPr>
              <a:defRPr/>
            </a:pPr>
            <a:fld id="{6EDC9BF7-6576-4EC7-B930-2575D7F8B0AF}" type="slidenum">
              <a:rPr lang="en-US"/>
              <a:pPr>
                <a:defRPr/>
              </a:pPr>
              <a:t>95</a:t>
            </a:fld>
            <a:endParaRPr lang="en-US"/>
          </a:p>
        </p:txBody>
      </p:sp>
      <p:sp>
        <p:nvSpPr>
          <p:cNvPr id="217091"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17092" name="Rectangle 3"/>
          <p:cNvSpPr>
            <a:spLocks noGrp="1" noChangeArrowheads="1"/>
          </p:cNvSpPr>
          <p:nvPr>
            <p:ph type="body" idx="1"/>
          </p:nvPr>
        </p:nvSpPr>
        <p:spPr bwMode="auto">
          <a:xfrm>
            <a:off x="940726" y="4446502"/>
            <a:ext cx="5194021"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endParaRPr lang="en-US" alt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p:txBody>
          <a:bodyPr/>
          <a:lstStyle/>
          <a:p>
            <a:pPr>
              <a:defRPr/>
            </a:pPr>
            <a:fld id="{F69F1DA9-6C38-4D83-B326-933EA0F47C30}" type="slidenum">
              <a:rPr lang="en-US"/>
              <a:pPr>
                <a:defRPr/>
              </a:pPr>
              <a:t>96</a:t>
            </a:fld>
            <a:endParaRPr lang="en-US"/>
          </a:p>
        </p:txBody>
      </p:sp>
      <p:sp>
        <p:nvSpPr>
          <p:cNvPr id="218115"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18116" name="Rectangle 3"/>
          <p:cNvSpPr>
            <a:spLocks noGrp="1" noChangeArrowheads="1"/>
          </p:cNvSpPr>
          <p:nvPr>
            <p:ph type="body" idx="1"/>
          </p:nvPr>
        </p:nvSpPr>
        <p:spPr bwMode="auto">
          <a:xfrm>
            <a:off x="940726" y="4446502"/>
            <a:ext cx="5194021"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endParaRPr lang="en-US" alt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p:txBody>
          <a:bodyPr/>
          <a:lstStyle/>
          <a:p>
            <a:pPr>
              <a:defRPr/>
            </a:pPr>
            <a:fld id="{D283EF95-DFD1-48BB-98E7-CAC2244A2889}" type="slidenum">
              <a:rPr lang="en-US"/>
              <a:pPr>
                <a:defRPr/>
              </a:pPr>
              <a:t>97</a:t>
            </a:fld>
            <a:endParaRPr lang="en-US"/>
          </a:p>
        </p:txBody>
      </p:sp>
      <p:sp>
        <p:nvSpPr>
          <p:cNvPr id="219139" name="Rectangle 2"/>
          <p:cNvSpPr>
            <a:spLocks noGrp="1" noRot="1" noChangeAspect="1" noChangeArrowheads="1" noTextEdit="1"/>
          </p:cNvSpPr>
          <p:nvPr>
            <p:ph type="sldImg"/>
          </p:nvPr>
        </p:nvSpPr>
        <p:spPr bwMode="auto">
          <a:xfrm>
            <a:off x="1203325" y="706438"/>
            <a:ext cx="4670425" cy="3503612"/>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19140" name="Rectangle 3"/>
          <p:cNvSpPr>
            <a:spLocks noGrp="1" noChangeArrowheads="1"/>
          </p:cNvSpPr>
          <p:nvPr>
            <p:ph type="body" idx="1"/>
          </p:nvPr>
        </p:nvSpPr>
        <p:spPr bwMode="auto">
          <a:xfrm>
            <a:off x="940726" y="4446502"/>
            <a:ext cx="5194021" cy="42130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4233" tIns="47117" rIns="94233" bIns="47117" numCol="1" anchor="t" anchorCtr="0" compatLnSpc="1">
            <a:prstTxWarp prst="textNoShape">
              <a:avLst/>
            </a:prstTxWarp>
          </a:bodyPr>
          <a:lstStyle/>
          <a:p>
            <a:endParaRPr lang="en-US" alt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7"/>
          <p:cNvSpPr>
            <a:spLocks noGrp="1" noChangeArrowheads="1"/>
          </p:cNvSpPr>
          <p:nvPr>
            <p:ph type="sldNum" sz="quarter" idx="5"/>
          </p:nvPr>
        </p:nvSpPr>
        <p:spPr/>
        <p:txBody>
          <a:bodyPr/>
          <a:lstStyle/>
          <a:p>
            <a:pPr>
              <a:defRPr/>
            </a:pPr>
            <a:fld id="{667AE8D5-0528-45CD-B3DB-E8B3CE4B4662}" type="slidenum">
              <a:rPr lang="en-US" smtClean="0"/>
              <a:pPr>
                <a:defRPr/>
              </a:pPr>
              <a:t>98</a:t>
            </a:fld>
            <a:endParaRPr lang="en-US" smtClean="0"/>
          </a:p>
        </p:txBody>
      </p:sp>
      <p:sp>
        <p:nvSpPr>
          <p:cNvPr id="2201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01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3600"/>
              <a:t>Suppose I ask my customers to pay me in cash so there will be no record of the transaction and I can leave the income off of my return. What is that (Avoidance or Evasion)?</a:t>
            </a:r>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7"/>
          <p:cNvSpPr>
            <a:spLocks noGrp="1" noChangeArrowheads="1"/>
          </p:cNvSpPr>
          <p:nvPr>
            <p:ph type="sldNum" sz="quarter" idx="5"/>
          </p:nvPr>
        </p:nvSpPr>
        <p:spPr/>
        <p:txBody>
          <a:bodyPr/>
          <a:lstStyle/>
          <a:p>
            <a:pPr>
              <a:defRPr/>
            </a:pPr>
            <a:fld id="{0BE3EF64-5441-47F4-AB3C-65B9AB25D123}" type="slidenum">
              <a:rPr lang="en-US" smtClean="0"/>
              <a:pPr>
                <a:defRPr/>
              </a:pPr>
              <a:t>99</a:t>
            </a:fld>
            <a:endParaRPr lang="en-US" smtClean="0"/>
          </a:p>
        </p:txBody>
      </p:sp>
      <p:sp>
        <p:nvSpPr>
          <p:cNvPr id="2211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118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E3EBE2D-16DF-41F0-85A0-1AD0322D1C9D}" type="datetime1">
              <a:rPr lang="en-US"/>
              <a:pPr>
                <a:defRPr/>
              </a:pPr>
              <a:t>7/26/2014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6" name="Slide Number Placeholder 5"/>
          <p:cNvSpPr>
            <a:spLocks noGrp="1"/>
          </p:cNvSpPr>
          <p:nvPr>
            <p:ph type="sldNum" sz="quarter" idx="12"/>
          </p:nvPr>
        </p:nvSpPr>
        <p:spPr/>
        <p:txBody>
          <a:bodyPr/>
          <a:lstStyle>
            <a:lvl1pPr>
              <a:defRPr/>
            </a:lvl1pPr>
          </a:lstStyle>
          <a:p>
            <a:pPr>
              <a:defRPr/>
            </a:pPr>
            <a:fld id="{896E384F-FCDD-4DB4-90CA-699EC3D155DA}" type="slidenum">
              <a:rPr lang="en-US"/>
              <a:pPr>
                <a:defRPr/>
              </a:pPr>
              <a:t>‹#›</a:t>
            </a:fld>
            <a:endParaRPr lang="en-US"/>
          </a:p>
        </p:txBody>
      </p:sp>
    </p:spTree>
    <p:extLst>
      <p:ext uri="{BB962C8B-B14F-4D97-AF65-F5344CB8AC3E}">
        <p14:creationId xmlns:p14="http://schemas.microsoft.com/office/powerpoint/2010/main" val="2824850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083919C-7B1A-4587-A1F4-74BA01A40274}" type="datetime1">
              <a:rPr lang="en-US"/>
              <a:pPr>
                <a:defRPr/>
              </a:pPr>
              <a:t>7/26/2014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6" name="Slide Number Placeholder 5"/>
          <p:cNvSpPr>
            <a:spLocks noGrp="1"/>
          </p:cNvSpPr>
          <p:nvPr>
            <p:ph type="sldNum" sz="quarter" idx="12"/>
          </p:nvPr>
        </p:nvSpPr>
        <p:spPr/>
        <p:txBody>
          <a:bodyPr/>
          <a:lstStyle>
            <a:lvl1pPr>
              <a:defRPr/>
            </a:lvl1pPr>
          </a:lstStyle>
          <a:p>
            <a:pPr>
              <a:defRPr/>
            </a:pPr>
            <a:fld id="{0A34E7E3-3F8C-4608-8138-16F3FCD84BF5}" type="slidenum">
              <a:rPr lang="en-US"/>
              <a:pPr>
                <a:defRPr/>
              </a:pPr>
              <a:t>‹#›</a:t>
            </a:fld>
            <a:endParaRPr lang="en-US"/>
          </a:p>
        </p:txBody>
      </p:sp>
    </p:spTree>
    <p:extLst>
      <p:ext uri="{BB962C8B-B14F-4D97-AF65-F5344CB8AC3E}">
        <p14:creationId xmlns:p14="http://schemas.microsoft.com/office/powerpoint/2010/main" val="3631265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18963E-4B82-4D05-ACE6-3761ACE5A4EB}" type="datetime1">
              <a:rPr lang="en-US"/>
              <a:pPr>
                <a:defRPr/>
              </a:pPr>
              <a:t>7/26/2014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6" name="Slide Number Placeholder 5"/>
          <p:cNvSpPr>
            <a:spLocks noGrp="1"/>
          </p:cNvSpPr>
          <p:nvPr>
            <p:ph type="sldNum" sz="quarter" idx="12"/>
          </p:nvPr>
        </p:nvSpPr>
        <p:spPr/>
        <p:txBody>
          <a:bodyPr/>
          <a:lstStyle>
            <a:lvl1pPr>
              <a:defRPr/>
            </a:lvl1pPr>
          </a:lstStyle>
          <a:p>
            <a:pPr>
              <a:defRPr/>
            </a:pPr>
            <a:fld id="{717BD4F2-1F4D-4310-B21F-4AD4407AAE56}" type="slidenum">
              <a:rPr lang="en-US"/>
              <a:pPr>
                <a:defRPr/>
              </a:pPr>
              <a:t>‹#›</a:t>
            </a:fld>
            <a:endParaRPr lang="en-US"/>
          </a:p>
        </p:txBody>
      </p:sp>
    </p:spTree>
    <p:extLst>
      <p:ext uri="{BB962C8B-B14F-4D97-AF65-F5344CB8AC3E}">
        <p14:creationId xmlns:p14="http://schemas.microsoft.com/office/powerpoint/2010/main" val="1924668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3AB44981-DB69-4E3A-978B-BD001457713E}" type="slidenum">
              <a:rPr lang="en-US"/>
              <a:pPr>
                <a:defRPr/>
              </a:pPr>
              <a:t>‹#›</a:t>
            </a:fld>
            <a:endParaRPr lang="en-US"/>
          </a:p>
        </p:txBody>
      </p:sp>
    </p:spTree>
    <p:extLst>
      <p:ext uri="{BB962C8B-B14F-4D97-AF65-F5344CB8AC3E}">
        <p14:creationId xmlns:p14="http://schemas.microsoft.com/office/powerpoint/2010/main" val="14356159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D15ED9FF-5E5E-48F0-BBCE-C6D38D2F4C05}" type="slidenum">
              <a:rPr lang="en-US"/>
              <a:pPr>
                <a:defRPr/>
              </a:pPr>
              <a:t>‹#›</a:t>
            </a:fld>
            <a:endParaRPr lang="en-US"/>
          </a:p>
        </p:txBody>
      </p:sp>
    </p:spTree>
    <p:extLst>
      <p:ext uri="{BB962C8B-B14F-4D97-AF65-F5344CB8AC3E}">
        <p14:creationId xmlns:p14="http://schemas.microsoft.com/office/powerpoint/2010/main" val="2629941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DF7E83-EBD4-4BBD-A41E-1201B3428DF4}" type="datetime1">
              <a:rPr lang="en-US"/>
              <a:pPr>
                <a:defRPr/>
              </a:pPr>
              <a:t>7/26/2014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6" name="Slide Number Placeholder 5"/>
          <p:cNvSpPr>
            <a:spLocks noGrp="1"/>
          </p:cNvSpPr>
          <p:nvPr>
            <p:ph type="sldNum" sz="quarter" idx="12"/>
          </p:nvPr>
        </p:nvSpPr>
        <p:spPr/>
        <p:txBody>
          <a:bodyPr/>
          <a:lstStyle>
            <a:lvl1pPr>
              <a:defRPr/>
            </a:lvl1pPr>
          </a:lstStyle>
          <a:p>
            <a:pPr>
              <a:defRPr/>
            </a:pPr>
            <a:fld id="{3BFAD8B3-FD05-4EE1-AD0E-C911421AC550}" type="slidenum">
              <a:rPr lang="en-US"/>
              <a:pPr>
                <a:defRPr/>
              </a:pPr>
              <a:t>‹#›</a:t>
            </a:fld>
            <a:endParaRPr lang="en-US"/>
          </a:p>
        </p:txBody>
      </p:sp>
    </p:spTree>
    <p:extLst>
      <p:ext uri="{BB962C8B-B14F-4D97-AF65-F5344CB8AC3E}">
        <p14:creationId xmlns:p14="http://schemas.microsoft.com/office/powerpoint/2010/main" val="3712517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F14E513-6DF9-4125-927C-A55B68257672}" type="datetime1">
              <a:rPr lang="en-US"/>
              <a:pPr>
                <a:defRPr/>
              </a:pPr>
              <a:t>7/26/2014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6" name="Slide Number Placeholder 5"/>
          <p:cNvSpPr>
            <a:spLocks noGrp="1"/>
          </p:cNvSpPr>
          <p:nvPr>
            <p:ph type="sldNum" sz="quarter" idx="12"/>
          </p:nvPr>
        </p:nvSpPr>
        <p:spPr/>
        <p:txBody>
          <a:bodyPr/>
          <a:lstStyle>
            <a:lvl1pPr>
              <a:defRPr/>
            </a:lvl1pPr>
          </a:lstStyle>
          <a:p>
            <a:pPr>
              <a:defRPr/>
            </a:pPr>
            <a:fld id="{C569981E-A6A1-4C99-94F2-2FC2F68BF206}" type="slidenum">
              <a:rPr lang="en-US"/>
              <a:pPr>
                <a:defRPr/>
              </a:pPr>
              <a:t>‹#›</a:t>
            </a:fld>
            <a:endParaRPr lang="en-US"/>
          </a:p>
        </p:txBody>
      </p:sp>
    </p:spTree>
    <p:extLst>
      <p:ext uri="{BB962C8B-B14F-4D97-AF65-F5344CB8AC3E}">
        <p14:creationId xmlns:p14="http://schemas.microsoft.com/office/powerpoint/2010/main" val="1327134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EADEF1F-4AD6-468E-94B9-7CA8DAD067A0}" type="datetime1">
              <a:rPr lang="en-US"/>
              <a:pPr>
                <a:defRPr/>
              </a:pPr>
              <a:t>7/26/2014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7" name="Slide Number Placeholder 5"/>
          <p:cNvSpPr>
            <a:spLocks noGrp="1"/>
          </p:cNvSpPr>
          <p:nvPr>
            <p:ph type="sldNum" sz="quarter" idx="12"/>
          </p:nvPr>
        </p:nvSpPr>
        <p:spPr/>
        <p:txBody>
          <a:bodyPr/>
          <a:lstStyle>
            <a:lvl1pPr>
              <a:defRPr/>
            </a:lvl1pPr>
          </a:lstStyle>
          <a:p>
            <a:pPr>
              <a:defRPr/>
            </a:pPr>
            <a:fld id="{41B849E7-0405-48FB-92E6-D46DDF41923B}" type="slidenum">
              <a:rPr lang="en-US"/>
              <a:pPr>
                <a:defRPr/>
              </a:pPr>
              <a:t>‹#›</a:t>
            </a:fld>
            <a:endParaRPr lang="en-US"/>
          </a:p>
        </p:txBody>
      </p:sp>
    </p:spTree>
    <p:extLst>
      <p:ext uri="{BB962C8B-B14F-4D97-AF65-F5344CB8AC3E}">
        <p14:creationId xmlns:p14="http://schemas.microsoft.com/office/powerpoint/2010/main" val="921431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82A98583-BD50-4229-87C8-48E2E2715C28}" type="datetime1">
              <a:rPr lang="en-US"/>
              <a:pPr>
                <a:defRPr/>
              </a:pPr>
              <a:t>7/26/2014</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9" name="Slide Number Placeholder 5"/>
          <p:cNvSpPr>
            <a:spLocks noGrp="1"/>
          </p:cNvSpPr>
          <p:nvPr>
            <p:ph type="sldNum" sz="quarter" idx="12"/>
          </p:nvPr>
        </p:nvSpPr>
        <p:spPr/>
        <p:txBody>
          <a:bodyPr/>
          <a:lstStyle>
            <a:lvl1pPr>
              <a:defRPr/>
            </a:lvl1pPr>
          </a:lstStyle>
          <a:p>
            <a:pPr>
              <a:defRPr/>
            </a:pPr>
            <a:fld id="{D951C533-85F1-48D9-A14F-531289E5C1AB}" type="slidenum">
              <a:rPr lang="en-US"/>
              <a:pPr>
                <a:defRPr/>
              </a:pPr>
              <a:t>‹#›</a:t>
            </a:fld>
            <a:endParaRPr lang="en-US"/>
          </a:p>
        </p:txBody>
      </p:sp>
    </p:spTree>
    <p:extLst>
      <p:ext uri="{BB962C8B-B14F-4D97-AF65-F5344CB8AC3E}">
        <p14:creationId xmlns:p14="http://schemas.microsoft.com/office/powerpoint/2010/main" val="2790437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0202C0A-1400-4C05-AC7B-083A280C81B7}" type="datetime1">
              <a:rPr lang="en-US"/>
              <a:pPr>
                <a:defRPr/>
              </a:pPr>
              <a:t>7/26/2014</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5" name="Slide Number Placeholder 5"/>
          <p:cNvSpPr>
            <a:spLocks noGrp="1"/>
          </p:cNvSpPr>
          <p:nvPr>
            <p:ph type="sldNum" sz="quarter" idx="12"/>
          </p:nvPr>
        </p:nvSpPr>
        <p:spPr/>
        <p:txBody>
          <a:bodyPr/>
          <a:lstStyle>
            <a:lvl1pPr>
              <a:defRPr/>
            </a:lvl1pPr>
          </a:lstStyle>
          <a:p>
            <a:pPr>
              <a:defRPr/>
            </a:pPr>
            <a:fld id="{3E351B7C-0732-41CC-87BC-68D2CA5F974C}" type="slidenum">
              <a:rPr lang="en-US"/>
              <a:pPr>
                <a:defRPr/>
              </a:pPr>
              <a:t>‹#›</a:t>
            </a:fld>
            <a:endParaRPr lang="en-US"/>
          </a:p>
        </p:txBody>
      </p:sp>
    </p:spTree>
    <p:extLst>
      <p:ext uri="{BB962C8B-B14F-4D97-AF65-F5344CB8AC3E}">
        <p14:creationId xmlns:p14="http://schemas.microsoft.com/office/powerpoint/2010/main" val="3786547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7A13587-C847-45FD-8992-20B3F7C9A2D9}" type="datetime1">
              <a:rPr lang="en-US"/>
              <a:pPr>
                <a:defRPr/>
              </a:pPr>
              <a:t>7/26/2014</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4" name="Slide Number Placeholder 5"/>
          <p:cNvSpPr>
            <a:spLocks noGrp="1"/>
          </p:cNvSpPr>
          <p:nvPr>
            <p:ph type="sldNum" sz="quarter" idx="12"/>
          </p:nvPr>
        </p:nvSpPr>
        <p:spPr/>
        <p:txBody>
          <a:bodyPr/>
          <a:lstStyle>
            <a:lvl1pPr>
              <a:defRPr/>
            </a:lvl1pPr>
          </a:lstStyle>
          <a:p>
            <a:pPr>
              <a:defRPr/>
            </a:pPr>
            <a:fld id="{9F1B7D0D-8537-4263-A407-9E501F00841A}" type="slidenum">
              <a:rPr lang="en-US"/>
              <a:pPr>
                <a:defRPr/>
              </a:pPr>
              <a:t>‹#›</a:t>
            </a:fld>
            <a:endParaRPr lang="en-US"/>
          </a:p>
        </p:txBody>
      </p:sp>
    </p:spTree>
    <p:extLst>
      <p:ext uri="{BB962C8B-B14F-4D97-AF65-F5344CB8AC3E}">
        <p14:creationId xmlns:p14="http://schemas.microsoft.com/office/powerpoint/2010/main" val="1742961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44DACD1-30F0-401F-9F69-A449D7F6D46E}" type="datetime1">
              <a:rPr lang="en-US"/>
              <a:pPr>
                <a:defRPr/>
              </a:pPr>
              <a:t>7/26/2014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7" name="Slide Number Placeholder 5"/>
          <p:cNvSpPr>
            <a:spLocks noGrp="1"/>
          </p:cNvSpPr>
          <p:nvPr>
            <p:ph type="sldNum" sz="quarter" idx="12"/>
          </p:nvPr>
        </p:nvSpPr>
        <p:spPr/>
        <p:txBody>
          <a:bodyPr/>
          <a:lstStyle>
            <a:lvl1pPr>
              <a:defRPr/>
            </a:lvl1pPr>
          </a:lstStyle>
          <a:p>
            <a:pPr>
              <a:defRPr/>
            </a:pPr>
            <a:fld id="{721E8A2B-AF86-4EDC-8ACB-E8A2F43E3936}" type="slidenum">
              <a:rPr lang="en-US"/>
              <a:pPr>
                <a:defRPr/>
              </a:pPr>
              <a:t>‹#›</a:t>
            </a:fld>
            <a:endParaRPr lang="en-US"/>
          </a:p>
        </p:txBody>
      </p:sp>
    </p:spTree>
    <p:extLst>
      <p:ext uri="{BB962C8B-B14F-4D97-AF65-F5344CB8AC3E}">
        <p14:creationId xmlns:p14="http://schemas.microsoft.com/office/powerpoint/2010/main" val="4139547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0C95707-D368-40C1-B62D-308C2E86FA56}" type="datetime1">
              <a:rPr lang="en-US"/>
              <a:pPr>
                <a:defRPr/>
              </a:pPr>
              <a:t>7/26/2014</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2008. Dr. Howard Godfrey</a:t>
            </a:r>
          </a:p>
        </p:txBody>
      </p:sp>
      <p:sp>
        <p:nvSpPr>
          <p:cNvPr id="7" name="Slide Number Placeholder 5"/>
          <p:cNvSpPr>
            <a:spLocks noGrp="1"/>
          </p:cNvSpPr>
          <p:nvPr>
            <p:ph type="sldNum" sz="quarter" idx="12"/>
          </p:nvPr>
        </p:nvSpPr>
        <p:spPr/>
        <p:txBody>
          <a:bodyPr/>
          <a:lstStyle>
            <a:lvl1pPr>
              <a:defRPr/>
            </a:lvl1pPr>
          </a:lstStyle>
          <a:p>
            <a:pPr>
              <a:defRPr/>
            </a:pPr>
            <a:fld id="{07E49D22-8C1C-4DFF-8BCC-86D76F1E8029}" type="slidenum">
              <a:rPr lang="en-US"/>
              <a:pPr>
                <a:defRPr/>
              </a:pPr>
              <a:t>‹#›</a:t>
            </a:fld>
            <a:endParaRPr lang="en-US"/>
          </a:p>
        </p:txBody>
      </p:sp>
    </p:spTree>
    <p:extLst>
      <p:ext uri="{BB962C8B-B14F-4D97-AF65-F5344CB8AC3E}">
        <p14:creationId xmlns:p14="http://schemas.microsoft.com/office/powerpoint/2010/main" val="46243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93918F4-E467-4F85-9E82-A2A3572CC4D2}" type="datetime1">
              <a:rPr lang="en-US"/>
              <a:pPr>
                <a:defRPr/>
              </a:pPr>
              <a:t>7/26/2014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Copyright 2008. Dr. Howard Godfrey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50A112B0-EA5A-401C-975D-2119227822A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 id="2147484230" r:id="rId12"/>
    <p:sldLayoutId id="2147484231" r:id="rId1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0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4.emf"/><Relationship Id="rId4" Type="http://schemas.openxmlformats.org/officeDocument/2006/relationships/package" Target="../embeddings/Microsoft_Excel_Worksheet2.xlsx"/></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package" Target="../embeddings/Microsoft_Excel_Worksheet3.xlsx"/></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2.xml"/><Relationship Id="rId1" Type="http://schemas.openxmlformats.org/officeDocument/2006/relationships/vmlDrawing" Target="../drawings/vmlDrawing7.vml"/><Relationship Id="rId5" Type="http://schemas.openxmlformats.org/officeDocument/2006/relationships/image" Target="../media/image7.emf"/><Relationship Id="rId4" Type="http://schemas.openxmlformats.org/officeDocument/2006/relationships/oleObject" Target="../embeddings/Microsoft_Excel_97-2003_Worksheet1.xls"/></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4.xml"/><Relationship Id="rId1" Type="http://schemas.openxmlformats.org/officeDocument/2006/relationships/vmlDrawing" Target="../drawings/vmlDrawing8.vml"/><Relationship Id="rId5" Type="http://schemas.openxmlformats.org/officeDocument/2006/relationships/image" Target="../media/image8.emf"/><Relationship Id="rId4" Type="http://schemas.openxmlformats.org/officeDocument/2006/relationships/oleObject" Target="../embeddings/Microsoft_Excel_97-2003_Worksheet2.xls"/></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3.xml"/><Relationship Id="rId1" Type="http://schemas.openxmlformats.org/officeDocument/2006/relationships/vmlDrawing" Target="../drawings/vmlDrawing9.vml"/><Relationship Id="rId6" Type="http://schemas.openxmlformats.org/officeDocument/2006/relationships/image" Target="../media/image9.emf"/><Relationship Id="rId5" Type="http://schemas.openxmlformats.org/officeDocument/2006/relationships/oleObject" Target="../embeddings/Microsoft_Excel_97-2003_Worksheet3.xls"/><Relationship Id="rId4" Type="http://schemas.openxmlformats.org/officeDocument/2006/relationships/slide" Target="slide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0.emf"/><Relationship Id="rId4" Type="http://schemas.openxmlformats.org/officeDocument/2006/relationships/package" Target="../embeddings/Microsoft_Excel_Worksheet4.xlsx"/></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1.emf"/><Relationship Id="rId4" Type="http://schemas.openxmlformats.org/officeDocument/2006/relationships/oleObject" Target="../embeddings/oleObject4.bin"/></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12.emf"/><Relationship Id="rId4" Type="http://schemas.openxmlformats.org/officeDocument/2006/relationships/oleObject" Target="../embeddings/oleObject5.bin"/></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vmlDrawing" Target="../drawings/vmlDrawing13.vml"/><Relationship Id="rId5" Type="http://schemas.openxmlformats.org/officeDocument/2006/relationships/image" Target="../media/image13.emf"/><Relationship Id="rId4" Type="http://schemas.openxmlformats.org/officeDocument/2006/relationships/oleObject" Target="../embeddings/Microsoft_Excel_97-2003_Worksheet4.xls"/></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2.xml"/><Relationship Id="rId1" Type="http://schemas.openxmlformats.org/officeDocument/2006/relationships/vmlDrawing" Target="../drawings/vmlDrawing14.vml"/><Relationship Id="rId5" Type="http://schemas.openxmlformats.org/officeDocument/2006/relationships/image" Target="../media/image14.emf"/><Relationship Id="rId4" Type="http://schemas.openxmlformats.org/officeDocument/2006/relationships/oleObject" Target="../embeddings/Microsoft_Excel_97-2003_Worksheet5.xls"/></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2.xml"/><Relationship Id="rId1" Type="http://schemas.openxmlformats.org/officeDocument/2006/relationships/vmlDrawing" Target="../drawings/vmlDrawing15.vml"/><Relationship Id="rId5" Type="http://schemas.openxmlformats.org/officeDocument/2006/relationships/image" Target="../media/image15.emf"/><Relationship Id="rId4" Type="http://schemas.openxmlformats.org/officeDocument/2006/relationships/oleObject" Target="../embeddings/oleObject6.bin"/></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16.emf"/><Relationship Id="rId4" Type="http://schemas.openxmlformats.org/officeDocument/2006/relationships/oleObject" Target="../embeddings/Microsoft_Excel_97-2003_Worksheet6.xls"/></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13.xml"/><Relationship Id="rId1" Type="http://schemas.openxmlformats.org/officeDocument/2006/relationships/vmlDrawing" Target="../drawings/vmlDrawing17.vml"/><Relationship Id="rId6" Type="http://schemas.openxmlformats.org/officeDocument/2006/relationships/image" Target="../media/image17.emf"/><Relationship Id="rId5" Type="http://schemas.openxmlformats.org/officeDocument/2006/relationships/oleObject" Target="../embeddings/Microsoft_Excel_97-2003_Worksheet7.xls"/><Relationship Id="rId4" Type="http://schemas.openxmlformats.org/officeDocument/2006/relationships/slide" Target="slide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2.xml"/><Relationship Id="rId1" Type="http://schemas.openxmlformats.org/officeDocument/2006/relationships/vmlDrawing" Target="../drawings/vmlDrawing18.vml"/><Relationship Id="rId5" Type="http://schemas.openxmlformats.org/officeDocument/2006/relationships/image" Target="../media/image18.emf"/><Relationship Id="rId4" Type="http://schemas.openxmlformats.org/officeDocument/2006/relationships/oleObject" Target="../embeddings/Microsoft_Excel_97-2003_Worksheet8.xls"/></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notesSlide" Target="../notesSlides/notesSlide51.xml"/><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image" Target="../media/image19.emf"/><Relationship Id="rId4" Type="http://schemas.openxmlformats.org/officeDocument/2006/relationships/package" Target="../embeddings/Microsoft_Excel_Worksheet5.xlsx"/></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52.xml"/><Relationship Id="rId2" Type="http://schemas.openxmlformats.org/officeDocument/2006/relationships/slideLayout" Target="../slideLayouts/slideLayout2.xml"/><Relationship Id="rId1" Type="http://schemas.openxmlformats.org/officeDocument/2006/relationships/vmlDrawing" Target="../drawings/vmlDrawing20.vml"/><Relationship Id="rId5" Type="http://schemas.openxmlformats.org/officeDocument/2006/relationships/image" Target="../media/image20.emf"/><Relationship Id="rId4" Type="http://schemas.openxmlformats.org/officeDocument/2006/relationships/package" Target="../embeddings/Microsoft_Excel_Worksheet6.xlsx"/></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vmlDrawing" Target="../drawings/vmlDrawing21.vml"/><Relationship Id="rId5" Type="http://schemas.openxmlformats.org/officeDocument/2006/relationships/image" Target="../media/image21.emf"/><Relationship Id="rId4" Type="http://schemas.openxmlformats.org/officeDocument/2006/relationships/package" Target="../embeddings/Microsoft_Excel_Worksheet7.xlsx"/></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57.xml"/><Relationship Id="rId2" Type="http://schemas.openxmlformats.org/officeDocument/2006/relationships/slideLayout" Target="../slideLayouts/slideLayout2.xml"/><Relationship Id="rId1" Type="http://schemas.openxmlformats.org/officeDocument/2006/relationships/vmlDrawing" Target="../drawings/vmlDrawing22.vml"/><Relationship Id="rId5" Type="http://schemas.openxmlformats.org/officeDocument/2006/relationships/image" Target="../media/image22.emf"/><Relationship Id="rId4" Type="http://schemas.openxmlformats.org/officeDocument/2006/relationships/package" Target="../embeddings/Microsoft_Excel_Worksheet8.xlsx"/></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65.xml"/><Relationship Id="rId2" Type="http://schemas.openxmlformats.org/officeDocument/2006/relationships/slideLayout" Target="../slideLayouts/slideLayout2.xml"/><Relationship Id="rId1" Type="http://schemas.openxmlformats.org/officeDocument/2006/relationships/vmlDrawing" Target="../drawings/vmlDrawing23.vml"/><Relationship Id="rId5" Type="http://schemas.openxmlformats.org/officeDocument/2006/relationships/image" Target="../media/image23.emf"/><Relationship Id="rId4" Type="http://schemas.openxmlformats.org/officeDocument/2006/relationships/oleObject" Target="../embeddings/oleObject7.bin"/></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package" Target="../embeddings/Microsoft_Excel_Worksheet1.xlsx"/></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notesSlide" Target="../notesSlides/notesSlide71.xml"/><Relationship Id="rId2" Type="http://schemas.openxmlformats.org/officeDocument/2006/relationships/slideLayout" Target="../slideLayouts/slideLayout12.xml"/><Relationship Id="rId1" Type="http://schemas.openxmlformats.org/officeDocument/2006/relationships/vmlDrawing" Target="../drawings/vmlDrawing24.vml"/><Relationship Id="rId5" Type="http://schemas.openxmlformats.org/officeDocument/2006/relationships/image" Target="../media/image24.emf"/><Relationship Id="rId4" Type="http://schemas.openxmlformats.org/officeDocument/2006/relationships/oleObject" Target="../embeddings/Microsoft_Excel_97-2003_Worksheet9.xls"/></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notesSlide" Target="../notesSlides/notesSlide73.xml"/><Relationship Id="rId2" Type="http://schemas.openxmlformats.org/officeDocument/2006/relationships/slideLayout" Target="../slideLayouts/slideLayout12.xml"/><Relationship Id="rId1" Type="http://schemas.openxmlformats.org/officeDocument/2006/relationships/vmlDrawing" Target="../drawings/vmlDrawing25.vml"/><Relationship Id="rId5" Type="http://schemas.openxmlformats.org/officeDocument/2006/relationships/image" Target="../media/image25.emf"/><Relationship Id="rId4" Type="http://schemas.openxmlformats.org/officeDocument/2006/relationships/oleObject" Target="../embeddings/oleObject8.bin"/></Relationships>
</file>

<file path=ppt/slides/_rels/slide74.xml.rels><?xml version="1.0" encoding="UTF-8" standalone="yes"?>
<Relationships xmlns="http://schemas.openxmlformats.org/package/2006/relationships"><Relationship Id="rId3" Type="http://schemas.openxmlformats.org/officeDocument/2006/relationships/notesSlide" Target="../notesSlides/notesSlide74.xml"/><Relationship Id="rId2" Type="http://schemas.openxmlformats.org/officeDocument/2006/relationships/slideLayout" Target="../slideLayouts/slideLayout12.xml"/><Relationship Id="rId1" Type="http://schemas.openxmlformats.org/officeDocument/2006/relationships/vmlDrawing" Target="../drawings/vmlDrawing26.vml"/><Relationship Id="rId5" Type="http://schemas.openxmlformats.org/officeDocument/2006/relationships/image" Target="../media/image26.emf"/><Relationship Id="rId4" Type="http://schemas.openxmlformats.org/officeDocument/2006/relationships/oleObject" Target="../embeddings/Microsoft_Excel_97-2003_Worksheet10.xls"/></Relationships>
</file>

<file path=ppt/slides/_rels/slide75.xml.rels><?xml version="1.0" encoding="UTF-8" standalone="yes"?>
<Relationships xmlns="http://schemas.openxmlformats.org/package/2006/relationships"><Relationship Id="rId3" Type="http://schemas.openxmlformats.org/officeDocument/2006/relationships/notesSlide" Target="../notesSlides/notesSlide75.xml"/><Relationship Id="rId2" Type="http://schemas.openxmlformats.org/officeDocument/2006/relationships/slideLayout" Target="../slideLayouts/slideLayout12.xml"/><Relationship Id="rId1" Type="http://schemas.openxmlformats.org/officeDocument/2006/relationships/vmlDrawing" Target="../drawings/vmlDrawing27.vml"/><Relationship Id="rId5" Type="http://schemas.openxmlformats.org/officeDocument/2006/relationships/image" Target="../media/image27.emf"/><Relationship Id="rId4" Type="http://schemas.openxmlformats.org/officeDocument/2006/relationships/oleObject" Target="../embeddings/oleObject9.bin"/></Relationships>
</file>

<file path=ppt/slides/_rels/slide76.xml.rels><?xml version="1.0" encoding="UTF-8" standalone="yes"?>
<Relationships xmlns="http://schemas.openxmlformats.org/package/2006/relationships"><Relationship Id="rId3" Type="http://schemas.openxmlformats.org/officeDocument/2006/relationships/notesSlide" Target="../notesSlides/notesSlide76.xml"/><Relationship Id="rId2" Type="http://schemas.openxmlformats.org/officeDocument/2006/relationships/slideLayout" Target="../slideLayouts/slideLayout12.xml"/><Relationship Id="rId1" Type="http://schemas.openxmlformats.org/officeDocument/2006/relationships/vmlDrawing" Target="../drawings/vmlDrawing28.vml"/><Relationship Id="rId5" Type="http://schemas.openxmlformats.org/officeDocument/2006/relationships/image" Target="../media/image28.emf"/><Relationship Id="rId4" Type="http://schemas.openxmlformats.org/officeDocument/2006/relationships/oleObject" Target="../embeddings/oleObject10.bin"/></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77.xml"/><Relationship Id="rId2" Type="http://schemas.openxmlformats.org/officeDocument/2006/relationships/slideLayout" Target="../slideLayouts/slideLayout12.xml"/><Relationship Id="rId1" Type="http://schemas.openxmlformats.org/officeDocument/2006/relationships/vmlDrawing" Target="../drawings/vmlDrawing29.vml"/><Relationship Id="rId5" Type="http://schemas.openxmlformats.org/officeDocument/2006/relationships/image" Target="../media/image29.emf"/><Relationship Id="rId4" Type="http://schemas.openxmlformats.org/officeDocument/2006/relationships/oleObject" Target="../embeddings/oleObject11.bin"/></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78.xml"/><Relationship Id="rId2" Type="http://schemas.openxmlformats.org/officeDocument/2006/relationships/slideLayout" Target="../slideLayouts/slideLayout2.xml"/><Relationship Id="rId1" Type="http://schemas.openxmlformats.org/officeDocument/2006/relationships/vmlDrawing" Target="../drawings/vmlDrawing30.vml"/><Relationship Id="rId5" Type="http://schemas.openxmlformats.org/officeDocument/2006/relationships/image" Target="../media/image30.emf"/><Relationship Id="rId4" Type="http://schemas.openxmlformats.org/officeDocument/2006/relationships/oleObject" Target="../embeddings/oleObject12.bin"/></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notesSlide" Target="../notesSlides/notesSlide81.xml"/><Relationship Id="rId2" Type="http://schemas.openxmlformats.org/officeDocument/2006/relationships/slideLayout" Target="../slideLayouts/slideLayout12.xml"/><Relationship Id="rId1" Type="http://schemas.openxmlformats.org/officeDocument/2006/relationships/vmlDrawing" Target="../drawings/vmlDrawing31.vml"/><Relationship Id="rId5" Type="http://schemas.openxmlformats.org/officeDocument/2006/relationships/image" Target="../media/image31.emf"/><Relationship Id="rId4" Type="http://schemas.openxmlformats.org/officeDocument/2006/relationships/oleObject" Target="../embeddings/Microsoft_Excel_97-2003_Worksheet11.xls"/></Relationships>
</file>

<file path=ppt/slides/_rels/slide82.xml.rels><?xml version="1.0" encoding="UTF-8" standalone="yes"?>
<Relationships xmlns="http://schemas.openxmlformats.org/package/2006/relationships"><Relationship Id="rId3" Type="http://schemas.openxmlformats.org/officeDocument/2006/relationships/notesSlide" Target="../notesSlides/notesSlide82.xml"/><Relationship Id="rId2" Type="http://schemas.openxmlformats.org/officeDocument/2006/relationships/slideLayout" Target="../slideLayouts/slideLayout12.xml"/><Relationship Id="rId1" Type="http://schemas.openxmlformats.org/officeDocument/2006/relationships/vmlDrawing" Target="../drawings/vmlDrawing32.vml"/><Relationship Id="rId5" Type="http://schemas.openxmlformats.org/officeDocument/2006/relationships/image" Target="../media/image32.emf"/><Relationship Id="rId4" Type="http://schemas.openxmlformats.org/officeDocument/2006/relationships/oleObject" Target="../embeddings/Microsoft_Excel_97-2003_Worksheet12.xls"/></Relationships>
</file>

<file path=ppt/slides/_rels/slide83.xml.rels><?xml version="1.0" encoding="UTF-8" standalone="yes"?>
<Relationships xmlns="http://schemas.openxmlformats.org/package/2006/relationships"><Relationship Id="rId3" Type="http://schemas.openxmlformats.org/officeDocument/2006/relationships/notesSlide" Target="../notesSlides/notesSlide83.xml"/><Relationship Id="rId2" Type="http://schemas.openxmlformats.org/officeDocument/2006/relationships/slideLayout" Target="../slideLayouts/slideLayout12.xml"/><Relationship Id="rId1" Type="http://schemas.openxmlformats.org/officeDocument/2006/relationships/vmlDrawing" Target="../drawings/vmlDrawing33.vml"/><Relationship Id="rId5" Type="http://schemas.openxmlformats.org/officeDocument/2006/relationships/image" Target="../media/image33.emf"/><Relationship Id="rId4" Type="http://schemas.openxmlformats.org/officeDocument/2006/relationships/oleObject" Target="../embeddings/Microsoft_Excel_97-2003_Worksheet13.xls"/></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notesSlide" Target="../notesSlides/notesSlide87.xml"/><Relationship Id="rId2" Type="http://schemas.openxmlformats.org/officeDocument/2006/relationships/slideLayout" Target="../slideLayouts/slideLayout12.xml"/><Relationship Id="rId1" Type="http://schemas.openxmlformats.org/officeDocument/2006/relationships/vmlDrawing" Target="../drawings/vmlDrawing34.vml"/><Relationship Id="rId5" Type="http://schemas.openxmlformats.org/officeDocument/2006/relationships/image" Target="../media/image34.emf"/><Relationship Id="rId4" Type="http://schemas.openxmlformats.org/officeDocument/2006/relationships/oleObject" Target="../embeddings/oleObject13.bin"/></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3" Type="http://schemas.openxmlformats.org/officeDocument/2006/relationships/notesSlide" Target="../notesSlides/notesSlide89.xml"/><Relationship Id="rId2" Type="http://schemas.openxmlformats.org/officeDocument/2006/relationships/slideLayout" Target="../slideLayouts/slideLayout12.xml"/><Relationship Id="rId1" Type="http://schemas.openxmlformats.org/officeDocument/2006/relationships/vmlDrawing" Target="../drawings/vmlDrawing35.vml"/><Relationship Id="rId5" Type="http://schemas.openxmlformats.org/officeDocument/2006/relationships/image" Target="../media/image35.emf"/><Relationship Id="rId4" Type="http://schemas.openxmlformats.org/officeDocument/2006/relationships/oleObject" Target="../embeddings/oleObject14.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notesSlide" Target="../notesSlides/notesSlide92.xml"/><Relationship Id="rId2" Type="http://schemas.openxmlformats.org/officeDocument/2006/relationships/slideLayout" Target="../slideLayouts/slideLayout2.xml"/><Relationship Id="rId1" Type="http://schemas.openxmlformats.org/officeDocument/2006/relationships/vmlDrawing" Target="../drawings/vmlDrawing36.vml"/><Relationship Id="rId5" Type="http://schemas.openxmlformats.org/officeDocument/2006/relationships/image" Target="../media/image36.emf"/><Relationship Id="rId4" Type="http://schemas.openxmlformats.org/officeDocument/2006/relationships/oleObject" Target="../embeddings/Microsoft_Excel_97-2003_Worksheet14.xls"/></Relationships>
</file>

<file path=ppt/slides/_rels/slide93.xml.rels><?xml version="1.0" encoding="UTF-8" standalone="yes"?>
<Relationships xmlns="http://schemas.openxmlformats.org/package/2006/relationships"><Relationship Id="rId3" Type="http://schemas.openxmlformats.org/officeDocument/2006/relationships/notesSlide" Target="../notesSlides/notesSlide93.xml"/><Relationship Id="rId2" Type="http://schemas.openxmlformats.org/officeDocument/2006/relationships/slideLayout" Target="../slideLayouts/slideLayout2.xml"/><Relationship Id="rId1" Type="http://schemas.openxmlformats.org/officeDocument/2006/relationships/vmlDrawing" Target="../drawings/vmlDrawing37.vml"/><Relationship Id="rId5" Type="http://schemas.openxmlformats.org/officeDocument/2006/relationships/image" Target="../media/image37.emf"/><Relationship Id="rId4" Type="http://schemas.openxmlformats.org/officeDocument/2006/relationships/oleObject" Target="../embeddings/oleObject15.bin"/></Relationships>
</file>

<file path=ppt/slides/_rels/slide94.xml.rels><?xml version="1.0" encoding="UTF-8" standalone="yes"?>
<Relationships xmlns="http://schemas.openxmlformats.org/package/2006/relationships"><Relationship Id="rId3" Type="http://schemas.openxmlformats.org/officeDocument/2006/relationships/notesSlide" Target="../notesSlides/notesSlide94.xml"/><Relationship Id="rId2" Type="http://schemas.openxmlformats.org/officeDocument/2006/relationships/slideLayout" Target="../slideLayouts/slideLayout2.xml"/><Relationship Id="rId1" Type="http://schemas.openxmlformats.org/officeDocument/2006/relationships/vmlDrawing" Target="../drawings/vmlDrawing38.vml"/><Relationship Id="rId5" Type="http://schemas.openxmlformats.org/officeDocument/2006/relationships/image" Target="../media/image38.emf"/><Relationship Id="rId4" Type="http://schemas.openxmlformats.org/officeDocument/2006/relationships/oleObject" Target="../embeddings/oleObject16.bin"/></Relationships>
</file>

<file path=ppt/slides/_rels/slide95.xml.rels><?xml version="1.0" encoding="UTF-8" standalone="yes"?>
<Relationships xmlns="http://schemas.openxmlformats.org/package/2006/relationships"><Relationship Id="rId3" Type="http://schemas.openxmlformats.org/officeDocument/2006/relationships/notesSlide" Target="../notesSlides/notesSlide95.xml"/><Relationship Id="rId2" Type="http://schemas.openxmlformats.org/officeDocument/2006/relationships/slideLayout" Target="../slideLayouts/slideLayout2.xml"/><Relationship Id="rId1" Type="http://schemas.openxmlformats.org/officeDocument/2006/relationships/vmlDrawing" Target="../drawings/vmlDrawing39.vml"/><Relationship Id="rId5" Type="http://schemas.openxmlformats.org/officeDocument/2006/relationships/image" Target="../media/image39.emf"/><Relationship Id="rId4" Type="http://schemas.openxmlformats.org/officeDocument/2006/relationships/oleObject" Target="../embeddings/oleObject17.bin"/></Relationships>
</file>

<file path=ppt/slides/_rels/slide96.xml.rels><?xml version="1.0" encoding="UTF-8" standalone="yes"?>
<Relationships xmlns="http://schemas.openxmlformats.org/package/2006/relationships"><Relationship Id="rId3" Type="http://schemas.openxmlformats.org/officeDocument/2006/relationships/notesSlide" Target="../notesSlides/notesSlide96.xml"/><Relationship Id="rId2" Type="http://schemas.openxmlformats.org/officeDocument/2006/relationships/slideLayout" Target="../slideLayouts/slideLayout2.xml"/><Relationship Id="rId1" Type="http://schemas.openxmlformats.org/officeDocument/2006/relationships/vmlDrawing" Target="../drawings/vmlDrawing40.vml"/><Relationship Id="rId5" Type="http://schemas.openxmlformats.org/officeDocument/2006/relationships/image" Target="../media/image40.emf"/><Relationship Id="rId4" Type="http://schemas.openxmlformats.org/officeDocument/2006/relationships/oleObject" Target="../embeddings/oleObject18.bin"/></Relationships>
</file>

<file path=ppt/slides/_rels/slide97.xml.rels><?xml version="1.0" encoding="UTF-8" standalone="yes"?>
<Relationships xmlns="http://schemas.openxmlformats.org/package/2006/relationships"><Relationship Id="rId3" Type="http://schemas.openxmlformats.org/officeDocument/2006/relationships/notesSlide" Target="../notesSlides/notesSlide97.xml"/><Relationship Id="rId2" Type="http://schemas.openxmlformats.org/officeDocument/2006/relationships/slideLayout" Target="../slideLayouts/slideLayout2.xml"/><Relationship Id="rId1" Type="http://schemas.openxmlformats.org/officeDocument/2006/relationships/vmlDrawing" Target="../drawings/vmlDrawing41.vml"/><Relationship Id="rId5" Type="http://schemas.openxmlformats.org/officeDocument/2006/relationships/image" Target="../media/image41.emf"/><Relationship Id="rId4" Type="http://schemas.openxmlformats.org/officeDocument/2006/relationships/oleObject" Target="../embeddings/oleObject19.bin"/></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52400" y="152400"/>
            <a:ext cx="8686800" cy="6477000"/>
          </a:xfrm>
        </p:spPr>
        <p:txBody>
          <a:bodyPr/>
          <a:lstStyle/>
          <a:p>
            <a:pPr eaLnBrk="1" hangingPunct="1"/>
            <a:r>
              <a:rPr lang="en-US" altLang="en-US" sz="3600" b="1" dirty="0" smtClean="0">
                <a:solidFill>
                  <a:srgbClr val="FF3300"/>
                </a:solidFill>
              </a:rPr>
              <a:t/>
            </a:r>
            <a:br>
              <a:rPr lang="en-US" altLang="en-US" sz="3600" b="1" dirty="0" smtClean="0">
                <a:solidFill>
                  <a:srgbClr val="FF3300"/>
                </a:solidFill>
              </a:rPr>
            </a:br>
            <a:r>
              <a:rPr lang="en-US" altLang="en-US" sz="5400" b="1" dirty="0" smtClean="0">
                <a:solidFill>
                  <a:srgbClr val="FF3300"/>
                </a:solidFill>
              </a:rPr>
              <a:t>Chapter 1.</a:t>
            </a:r>
            <a:r>
              <a:rPr lang="en-US" altLang="en-US" b="1" dirty="0" smtClean="0">
                <a:solidFill>
                  <a:srgbClr val="FF3300"/>
                </a:solidFill>
              </a:rPr>
              <a:t/>
            </a:r>
            <a:br>
              <a:rPr lang="en-US" altLang="en-US" b="1" dirty="0" smtClean="0">
                <a:solidFill>
                  <a:srgbClr val="FF3300"/>
                </a:solidFill>
              </a:rPr>
            </a:br>
            <a:r>
              <a:rPr lang="en-US" altLang="en-US" b="1" dirty="0" smtClean="0">
                <a:solidFill>
                  <a:srgbClr val="FF3300"/>
                </a:solidFill>
              </a:rPr>
              <a:t>Federal Income Taxation—</a:t>
            </a:r>
            <a:br>
              <a:rPr lang="en-US" altLang="en-US" b="1" dirty="0" smtClean="0">
                <a:solidFill>
                  <a:srgbClr val="FF3300"/>
                </a:solidFill>
              </a:rPr>
            </a:br>
            <a:r>
              <a:rPr lang="en-US" altLang="en-US" b="1" dirty="0" smtClean="0">
                <a:solidFill>
                  <a:srgbClr val="FF3300"/>
                </a:solidFill>
              </a:rPr>
              <a:t>An Overview</a:t>
            </a:r>
            <a:r>
              <a:rPr lang="en-US" altLang="en-US" sz="3600" b="1" dirty="0" smtClean="0">
                <a:solidFill>
                  <a:srgbClr val="FF3300"/>
                </a:solidFill>
              </a:rPr>
              <a:t/>
            </a:r>
            <a:br>
              <a:rPr lang="en-US" altLang="en-US" sz="3600" b="1" dirty="0" smtClean="0">
                <a:solidFill>
                  <a:srgbClr val="FF3300"/>
                </a:solidFill>
              </a:rPr>
            </a:br>
            <a:r>
              <a:rPr lang="en-US" altLang="en-US" sz="3600" b="1" dirty="0" smtClean="0">
                <a:solidFill>
                  <a:srgbClr val="FF3300"/>
                </a:solidFill>
              </a:rPr>
              <a:t>Instructor PowerPoint Slides</a:t>
            </a:r>
            <a:br>
              <a:rPr lang="en-US" altLang="en-US" sz="3600" b="1" dirty="0" smtClean="0">
                <a:solidFill>
                  <a:srgbClr val="FF3300"/>
                </a:solidFill>
              </a:rPr>
            </a:br>
            <a:r>
              <a:rPr lang="en-US" altLang="en-US" sz="3600" b="1" dirty="0" smtClean="0"/>
              <a:t>This file contains illustrative problems that will be used in the lecture to illustrate important concepts and procedures.</a:t>
            </a:r>
            <a:br>
              <a:rPr lang="en-US" altLang="en-US" sz="3600" b="1" dirty="0" smtClean="0"/>
            </a:br>
            <a:r>
              <a:rPr lang="en-US" altLang="en-US" sz="3600" b="1" u="sng" dirty="0" smtClean="0"/>
              <a:t>Updated August </a:t>
            </a:r>
            <a:r>
              <a:rPr lang="en-US" altLang="en-US" sz="3600" b="1" u="sng" dirty="0" smtClean="0"/>
              <a:t>26</a:t>
            </a:r>
            <a:r>
              <a:rPr lang="en-US" altLang="en-US" sz="3600" b="1" u="sng" dirty="0" smtClean="0"/>
              <a:t>, 2014</a:t>
            </a:r>
            <a:r>
              <a:rPr lang="en-US" altLang="en-US" sz="3600" b="1" u="sng" dirty="0" smtClean="0"/>
              <a:t/>
            </a:r>
            <a:br>
              <a:rPr lang="en-US" altLang="en-US" sz="3600" b="1" u="sng" dirty="0" smtClean="0"/>
            </a:br>
            <a:r>
              <a:rPr lang="en-US" altLang="en-US" sz="3600" b="1" dirty="0" smtClean="0"/>
              <a:t> Howard Godfrey, Ph.D., CPA</a:t>
            </a:r>
            <a:br>
              <a:rPr lang="en-US" altLang="en-US" sz="3600" b="1" dirty="0" smtClean="0"/>
            </a:br>
            <a:r>
              <a:rPr lang="en-US" altLang="en-US" sz="2800" b="1" dirty="0" smtClean="0"/>
              <a:t>Professor of Accounting </a:t>
            </a:r>
            <a:r>
              <a:rPr lang="en-US" altLang="en-US" sz="3600" b="1" dirty="0" smtClean="0"/>
              <a:t/>
            </a:r>
            <a:br>
              <a:rPr lang="en-US" altLang="en-US" sz="3600" b="1" dirty="0" smtClean="0"/>
            </a:br>
            <a:r>
              <a:rPr lang="en-US" altLang="en-US" sz="2800" b="1" dirty="0" smtClean="0"/>
              <a:t>©Howard </a:t>
            </a:r>
            <a:r>
              <a:rPr lang="en-US" altLang="en-US" sz="2800" b="1" dirty="0" smtClean="0"/>
              <a:t>Godfrey-2014 </a:t>
            </a:r>
            <a:r>
              <a:rPr lang="en-US" altLang="en-US" sz="3600" b="1" dirty="0" smtClean="0"/>
              <a:t/>
            </a:r>
            <a:br>
              <a:rPr lang="en-US" altLang="en-US" sz="3600" b="1" dirty="0" smtClean="0"/>
            </a:br>
            <a:endParaRPr lang="en-US" altLang="en-US" sz="36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6899" name="Rectangle 3"/>
          <p:cNvSpPr>
            <a:spLocks noGrp="1" noChangeArrowheads="1"/>
          </p:cNvSpPr>
          <p:nvPr>
            <p:ph type="body" idx="1"/>
          </p:nvPr>
        </p:nvSpPr>
        <p:spPr>
          <a:xfrm>
            <a:off x="152400" y="152400"/>
            <a:ext cx="8839200" cy="6553200"/>
          </a:xfrm>
          <a:noFill/>
        </p:spPr>
        <p:txBody>
          <a:bodyPr lIns="92064" tIns="46033" rIns="92064" bIns="46033"/>
          <a:lstStyle/>
          <a:p>
            <a:pPr marL="0" indent="0" eaLnBrk="1" hangingPunct="1">
              <a:lnSpc>
                <a:spcPts val="4200"/>
              </a:lnSpc>
              <a:spcBef>
                <a:spcPts val="600"/>
              </a:spcBef>
              <a:buNone/>
            </a:pPr>
            <a:r>
              <a:rPr lang="en-US" altLang="en-US" b="1" u="sng" dirty="0" smtClean="0">
                <a:solidFill>
                  <a:srgbClr val="FF0000"/>
                </a:solidFill>
                <a:latin typeface="Arial Black" panose="020B0A04020102020204" pitchFamily="34" charset="0"/>
              </a:rPr>
              <a:t>Tax Foundation.</a:t>
            </a:r>
            <a:r>
              <a:rPr lang="en-US" altLang="en-US" b="1" dirty="0" smtClean="0">
                <a:solidFill>
                  <a:srgbClr val="FF0000"/>
                </a:solidFill>
                <a:latin typeface="Arial Black" panose="020B0A04020102020204" pitchFamily="34" charset="0"/>
              </a:rPr>
              <a:t> </a:t>
            </a:r>
            <a:r>
              <a:rPr lang="en-US" b="1" dirty="0" smtClean="0"/>
              <a:t>In </a:t>
            </a:r>
            <a:r>
              <a:rPr lang="en-US" b="1" dirty="0"/>
              <a:t>2009, the </a:t>
            </a:r>
            <a:r>
              <a:rPr lang="en-US" b="1" u="sng" dirty="0">
                <a:solidFill>
                  <a:srgbClr val="FF0000"/>
                </a:solidFill>
              </a:rPr>
              <a:t>top </a:t>
            </a:r>
            <a:r>
              <a:rPr lang="en-US" b="1" u="sng" dirty="0" smtClean="0">
                <a:solidFill>
                  <a:srgbClr val="FF0000"/>
                </a:solidFill>
                <a:latin typeface="Arial Black" panose="020B0A04020102020204" pitchFamily="34" charset="0"/>
              </a:rPr>
              <a:t>1% </a:t>
            </a:r>
            <a:r>
              <a:rPr lang="en-US" b="1" u="sng" dirty="0" smtClean="0">
                <a:solidFill>
                  <a:srgbClr val="FF0000"/>
                </a:solidFill>
              </a:rPr>
              <a:t>of </a:t>
            </a:r>
            <a:r>
              <a:rPr lang="en-US" b="1" u="sng" dirty="0">
                <a:solidFill>
                  <a:srgbClr val="FF0000"/>
                </a:solidFill>
              </a:rPr>
              <a:t>tax returns earned 16.9 </a:t>
            </a:r>
            <a:r>
              <a:rPr lang="en-US" b="1" u="sng" dirty="0" smtClean="0">
                <a:solidFill>
                  <a:srgbClr val="FF0000"/>
                </a:solidFill>
              </a:rPr>
              <a:t>% </a:t>
            </a:r>
            <a:r>
              <a:rPr lang="en-US" b="1" u="sng" dirty="0">
                <a:solidFill>
                  <a:srgbClr val="FF0000"/>
                </a:solidFill>
              </a:rPr>
              <a:t>of </a:t>
            </a:r>
            <a:r>
              <a:rPr lang="en-US" b="1" u="sng" dirty="0" smtClean="0">
                <a:solidFill>
                  <a:srgbClr val="FF0000"/>
                </a:solidFill>
              </a:rPr>
              <a:t>AGI and </a:t>
            </a:r>
            <a:r>
              <a:rPr lang="en-US" b="1" u="sng" dirty="0">
                <a:solidFill>
                  <a:srgbClr val="FF0000"/>
                </a:solidFill>
              </a:rPr>
              <a:t>paid </a:t>
            </a:r>
            <a:r>
              <a:rPr lang="en-US" b="1" u="sng" dirty="0" smtClean="0">
                <a:solidFill>
                  <a:srgbClr val="FF0000"/>
                </a:solidFill>
              </a:rPr>
              <a:t>36.7% </a:t>
            </a:r>
            <a:r>
              <a:rPr lang="en-US" b="1" u="sng" dirty="0">
                <a:solidFill>
                  <a:srgbClr val="FF0000"/>
                </a:solidFill>
              </a:rPr>
              <a:t>of all federal individual income taxes.</a:t>
            </a:r>
          </a:p>
          <a:p>
            <a:pPr marL="0" indent="0">
              <a:spcBef>
                <a:spcPts val="0"/>
              </a:spcBef>
              <a:buNone/>
            </a:pPr>
            <a:r>
              <a:rPr lang="en-US" b="1" dirty="0" smtClean="0"/>
              <a:t>Top</a:t>
            </a:r>
            <a:r>
              <a:rPr lang="en-US" b="1" dirty="0"/>
              <a:t> </a:t>
            </a:r>
            <a:r>
              <a:rPr lang="en-US" b="1" dirty="0" smtClean="0">
                <a:latin typeface="Arial Black" panose="020B0A04020102020204" pitchFamily="34" charset="0"/>
              </a:rPr>
              <a:t>5%</a:t>
            </a:r>
            <a:r>
              <a:rPr lang="en-US" b="1" dirty="0"/>
              <a:t> </a:t>
            </a:r>
            <a:r>
              <a:rPr lang="en-US" b="1" u="sng" dirty="0"/>
              <a:t>earned </a:t>
            </a:r>
            <a:r>
              <a:rPr lang="en-US" b="1" u="sng" dirty="0" smtClean="0"/>
              <a:t>31.7% </a:t>
            </a:r>
            <a:r>
              <a:rPr lang="en-US" b="1" dirty="0" smtClean="0"/>
              <a:t>of AGI, </a:t>
            </a:r>
            <a:r>
              <a:rPr lang="en-US" b="1" dirty="0"/>
              <a:t>but </a:t>
            </a:r>
            <a:r>
              <a:rPr lang="en-US" b="1" u="sng" dirty="0"/>
              <a:t>paid </a:t>
            </a:r>
            <a:r>
              <a:rPr lang="en-US" b="1" u="sng" dirty="0" smtClean="0">
                <a:latin typeface="Arial Black" panose="020B0A04020102020204" pitchFamily="34" charset="0"/>
              </a:rPr>
              <a:t>58.7%</a:t>
            </a:r>
            <a:r>
              <a:rPr lang="en-US" b="1" dirty="0" smtClean="0"/>
              <a:t>.</a:t>
            </a:r>
            <a:endParaRPr lang="en-US" b="1" dirty="0"/>
          </a:p>
          <a:p>
            <a:pPr marL="0" indent="0">
              <a:spcBef>
                <a:spcPts val="0"/>
              </a:spcBef>
              <a:buNone/>
            </a:pPr>
            <a:r>
              <a:rPr lang="en-US" b="1" dirty="0" smtClean="0"/>
              <a:t>Among tax </a:t>
            </a:r>
            <a:r>
              <a:rPr lang="en-US" b="1" dirty="0"/>
              <a:t>returns </a:t>
            </a:r>
            <a:r>
              <a:rPr lang="en-US" b="1" dirty="0" smtClean="0"/>
              <a:t>with </a:t>
            </a:r>
            <a:r>
              <a:rPr lang="en-US" b="1" dirty="0"/>
              <a:t>a positive AGI, taxpayers with an AGI of $159,643 or more in 2009 </a:t>
            </a:r>
            <a:r>
              <a:rPr lang="en-US" b="1" dirty="0" smtClean="0"/>
              <a:t>were the </a:t>
            </a:r>
            <a:r>
              <a:rPr lang="en-US" b="1" dirty="0"/>
              <a:t>top 5 percent of income earners</a:t>
            </a:r>
            <a:r>
              <a:rPr lang="en-US" b="1" dirty="0" smtClean="0"/>
              <a:t>.</a:t>
            </a:r>
            <a:endParaRPr lang="en-US" b="1" dirty="0"/>
          </a:p>
          <a:p>
            <a:pPr marL="0" indent="0">
              <a:spcBef>
                <a:spcPts val="0"/>
              </a:spcBef>
              <a:buNone/>
            </a:pPr>
            <a:r>
              <a:rPr lang="en-US" b="1" dirty="0"/>
              <a:t>I</a:t>
            </a:r>
            <a:r>
              <a:rPr lang="en-US" b="1" dirty="0" smtClean="0"/>
              <a:t>n </a:t>
            </a:r>
            <a:r>
              <a:rPr lang="en-US" b="1" dirty="0"/>
              <a:t>2009, around </a:t>
            </a:r>
            <a:r>
              <a:rPr lang="en-US" b="1" dirty="0">
                <a:solidFill>
                  <a:srgbClr val="FF0000"/>
                </a:solidFill>
              </a:rPr>
              <a:t>59 million tax returns </a:t>
            </a:r>
            <a:r>
              <a:rPr lang="en-US" b="1" dirty="0" smtClean="0">
                <a:solidFill>
                  <a:srgbClr val="FF0000"/>
                </a:solidFill>
              </a:rPr>
              <a:t>(of </a:t>
            </a:r>
            <a:r>
              <a:rPr lang="en-US" dirty="0" smtClean="0"/>
              <a:t>137.98 </a:t>
            </a:r>
            <a:r>
              <a:rPr lang="en-US" dirty="0"/>
              <a:t>million tax </a:t>
            </a:r>
            <a:r>
              <a:rPr lang="en-US" dirty="0" smtClean="0"/>
              <a:t>returns)</a:t>
            </a:r>
            <a:r>
              <a:rPr lang="en-US" b="1" dirty="0" smtClean="0"/>
              <a:t>used </a:t>
            </a:r>
            <a:r>
              <a:rPr lang="en-US" b="1" dirty="0"/>
              <a:t>exemptions, deductions and tax credits to completely </a:t>
            </a:r>
            <a:r>
              <a:rPr lang="en-US" b="1" dirty="0">
                <a:solidFill>
                  <a:srgbClr val="FF0000"/>
                </a:solidFill>
              </a:rPr>
              <a:t>wipe out their federal income tax liability</a:t>
            </a:r>
            <a:r>
              <a:rPr lang="en-US" b="1" dirty="0" smtClean="0">
                <a:solidFill>
                  <a:srgbClr val="FF0000"/>
                </a:solidFill>
              </a:rPr>
              <a:t>. </a:t>
            </a:r>
            <a:r>
              <a:rPr lang="en-US" b="1" dirty="0"/>
              <a:t>The average tax rate in 2009 ranged from around </a:t>
            </a:r>
            <a:r>
              <a:rPr lang="en-US" b="1" dirty="0" smtClean="0"/>
              <a:t>1.9% </a:t>
            </a:r>
            <a:r>
              <a:rPr lang="en-US" b="1" dirty="0"/>
              <a:t>of income for the bottom half of tax returns to </a:t>
            </a:r>
            <a:r>
              <a:rPr lang="en-US" b="1" dirty="0" smtClean="0"/>
              <a:t>24.0% </a:t>
            </a:r>
            <a:r>
              <a:rPr lang="en-US" b="1" dirty="0"/>
              <a:t>for the top </a:t>
            </a:r>
            <a:r>
              <a:rPr lang="en-US" b="1" dirty="0" smtClean="0"/>
              <a:t>1%.</a:t>
            </a:r>
            <a:endParaRPr lang="en-US" b="1" dirty="0"/>
          </a:p>
          <a:p>
            <a:pPr marL="0" indent="0">
              <a:buNone/>
            </a:pPr>
            <a:r>
              <a:rPr lang="en-US" sz="2400" b="1" dirty="0"/>
              <a:t> </a:t>
            </a:r>
          </a:p>
          <a:p>
            <a:pPr marL="0" indent="0" eaLnBrk="1" hangingPunct="1">
              <a:lnSpc>
                <a:spcPts val="4200"/>
              </a:lnSpc>
              <a:spcBef>
                <a:spcPts val="600"/>
              </a:spcBef>
              <a:buNone/>
            </a:pPr>
            <a:endParaRPr lang="en-US" altLang="en-US" sz="2000" b="1" dirty="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76899">
                                            <p:txEl>
                                              <p:pRg st="0" end="0"/>
                                            </p:txEl>
                                          </p:spTgt>
                                        </p:tgtEl>
                                        <p:attrNameLst>
                                          <p:attrName>style.visibility</p:attrName>
                                        </p:attrNameLst>
                                      </p:cBhvr>
                                      <p:to>
                                        <p:strVal val="visible"/>
                                      </p:to>
                                    </p:set>
                                    <p:anim calcmode="lin" valueType="num">
                                      <p:cBhvr additive="base">
                                        <p:cTn id="7" dur="500" fill="hold"/>
                                        <p:tgtEl>
                                          <p:spTgt spid="976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768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0" end="0"/>
                                            </p:txEl>
                                          </p:spTgt>
                                        </p:tgtEl>
                                        <p:attrNameLst>
                                          <p:attrName>ppt_c</p:attrName>
                                        </p:attrNameLst>
                                      </p:cBhvr>
                                      <p:to>
                                        <a:schemeClr val="tx1"/>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76899">
                                            <p:txEl>
                                              <p:pRg st="1" end="1"/>
                                            </p:txEl>
                                          </p:spTgt>
                                        </p:tgtEl>
                                        <p:attrNameLst>
                                          <p:attrName>style.visibility</p:attrName>
                                        </p:attrNameLst>
                                      </p:cBhvr>
                                      <p:to>
                                        <p:strVal val="visible"/>
                                      </p:to>
                                    </p:set>
                                    <p:anim calcmode="lin" valueType="num">
                                      <p:cBhvr additive="base">
                                        <p:cTn id="13" dur="500" fill="hold"/>
                                        <p:tgtEl>
                                          <p:spTgt spid="9768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768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1" end="1"/>
                                            </p:txEl>
                                          </p:spTgt>
                                        </p:tgtEl>
                                        <p:attrNameLst>
                                          <p:attrName>ppt_c</p:attrName>
                                        </p:attrNameLst>
                                      </p:cBhvr>
                                      <p:to>
                                        <a:schemeClr val="tx1"/>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76899">
                                            <p:txEl>
                                              <p:pRg st="2" end="2"/>
                                            </p:txEl>
                                          </p:spTgt>
                                        </p:tgtEl>
                                        <p:attrNameLst>
                                          <p:attrName>style.visibility</p:attrName>
                                        </p:attrNameLst>
                                      </p:cBhvr>
                                      <p:to>
                                        <p:strVal val="visible"/>
                                      </p:to>
                                    </p:set>
                                    <p:anim calcmode="lin" valueType="num">
                                      <p:cBhvr additive="base">
                                        <p:cTn id="19" dur="500" fill="hold"/>
                                        <p:tgtEl>
                                          <p:spTgt spid="9768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768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2" end="2"/>
                                            </p:txEl>
                                          </p:spTgt>
                                        </p:tgtEl>
                                        <p:attrNameLst>
                                          <p:attrName>ppt_c</p:attrName>
                                        </p:attrNameLst>
                                      </p:cBhvr>
                                      <p:to>
                                        <a:schemeClr val="tx1"/>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76899">
                                            <p:txEl>
                                              <p:pRg st="3" end="3"/>
                                            </p:txEl>
                                          </p:spTgt>
                                        </p:tgtEl>
                                        <p:attrNameLst>
                                          <p:attrName>style.visibility</p:attrName>
                                        </p:attrNameLst>
                                      </p:cBhvr>
                                      <p:to>
                                        <p:strVal val="visible"/>
                                      </p:to>
                                    </p:set>
                                    <p:anim calcmode="lin" valueType="num">
                                      <p:cBhvr additive="base">
                                        <p:cTn id="25" dur="500" fill="hold"/>
                                        <p:tgtEl>
                                          <p:spTgt spid="9768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768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3" end="3"/>
                                            </p:txEl>
                                          </p:spTgt>
                                        </p:tgtEl>
                                        <p:attrNameLst>
                                          <p:attrName>ppt_c</p:attrName>
                                        </p:attrNameLst>
                                      </p:cBhvr>
                                      <p:to>
                                        <a:schemeClr val="tx1"/>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76899">
                                            <p:txEl>
                                              <p:pRg st="4" end="4"/>
                                            </p:txEl>
                                          </p:spTgt>
                                        </p:tgtEl>
                                        <p:attrNameLst>
                                          <p:attrName>style.visibility</p:attrName>
                                        </p:attrNameLst>
                                      </p:cBhvr>
                                      <p:to>
                                        <p:strVal val="visible"/>
                                      </p:to>
                                    </p:set>
                                    <p:anim calcmode="lin" valueType="num">
                                      <p:cBhvr additive="base">
                                        <p:cTn id="31" dur="500" fill="hold"/>
                                        <p:tgtEl>
                                          <p:spTgt spid="9768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768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4" end="4"/>
                                            </p:txEl>
                                          </p:spTgt>
                                        </p:tgtEl>
                                        <p:attrNameLst>
                                          <p:attrName>ppt_c</p:attrName>
                                        </p:attrNameLst>
                                      </p:cBhvr>
                                      <p:to>
                                        <a:schemeClr val="tx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6899" grpId="0" build="p" autoUpdateAnimBg="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3"/>
          <p:cNvSpPr>
            <a:spLocks noGrp="1" noChangeArrowheads="1"/>
          </p:cNvSpPr>
          <p:nvPr>
            <p:ph type="body" idx="1"/>
          </p:nvPr>
        </p:nvSpPr>
        <p:spPr>
          <a:xfrm>
            <a:off x="152400" y="228600"/>
            <a:ext cx="8763000" cy="6400800"/>
          </a:xfrm>
        </p:spPr>
        <p:txBody>
          <a:bodyPr/>
          <a:lstStyle/>
          <a:p>
            <a:pPr eaLnBrk="1" hangingPunct="1">
              <a:buFont typeface="Arial" charset="0"/>
              <a:buNone/>
            </a:pPr>
            <a:r>
              <a:rPr lang="en-US" altLang="en-US" sz="4800" b="1" smtClean="0"/>
              <a:t>Professional Responsibilities</a:t>
            </a:r>
          </a:p>
          <a:p>
            <a:pPr eaLnBrk="1" hangingPunct="1"/>
            <a:r>
              <a:rPr lang="en-US" altLang="en-US" sz="4400" b="1" smtClean="0"/>
              <a:t>Tax professionals have responsibilities to both tax system and to clients</a:t>
            </a:r>
          </a:p>
          <a:p>
            <a:pPr eaLnBrk="1" hangingPunct="1"/>
            <a:r>
              <a:rPr lang="en-US" altLang="en-US" sz="4400" b="1" smtClean="0"/>
              <a:t>Sources of Guidance</a:t>
            </a:r>
          </a:p>
          <a:p>
            <a:pPr lvl="1" eaLnBrk="1" hangingPunct="1"/>
            <a:r>
              <a:rPr lang="en-US" altLang="en-US" sz="3600" b="1" smtClean="0"/>
              <a:t>Circular 230</a:t>
            </a:r>
          </a:p>
          <a:p>
            <a:pPr lvl="1" eaLnBrk="1" hangingPunct="1"/>
            <a:r>
              <a:rPr lang="en-US" altLang="en-US" sz="3600" b="1" smtClean="0"/>
              <a:t>AICPA Code of Professional Conduct</a:t>
            </a:r>
          </a:p>
          <a:p>
            <a:pPr lvl="1" eaLnBrk="1" hangingPunct="1"/>
            <a:r>
              <a:rPr lang="en-US" altLang="en-US" sz="3600" b="1" smtClean="0"/>
              <a:t>Statements on Standards for Tax Services</a:t>
            </a:r>
          </a:p>
        </p:txBody>
      </p:sp>
    </p:spTree>
  </p:cSld>
  <p:clrMapOvr>
    <a:masterClrMapping/>
  </p:clrMapOv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body" idx="1"/>
          </p:nvPr>
        </p:nvSpPr>
        <p:spPr>
          <a:xfrm>
            <a:off x="304800" y="228600"/>
            <a:ext cx="8458200" cy="5867400"/>
          </a:xfrm>
        </p:spPr>
        <p:txBody>
          <a:bodyPr/>
          <a:lstStyle/>
          <a:p>
            <a:pPr marL="0" indent="0" eaLnBrk="1" hangingPunct="1">
              <a:buFontTx/>
              <a:buNone/>
            </a:pPr>
            <a:r>
              <a:rPr lang="en-US" altLang="en-US" sz="5400" b="1" u="sng" smtClean="0">
                <a:solidFill>
                  <a:srgbClr val="FF3300"/>
                </a:solidFill>
              </a:rPr>
              <a:t>Sources of Guidance. -1</a:t>
            </a:r>
          </a:p>
          <a:p>
            <a:pPr marL="0" indent="0" eaLnBrk="1" hangingPunct="1">
              <a:buFontTx/>
              <a:buNone/>
            </a:pPr>
            <a:endParaRPr lang="en-US" altLang="en-US" b="1" smtClean="0"/>
          </a:p>
          <a:p>
            <a:pPr marL="0" indent="0" eaLnBrk="1" hangingPunct="1">
              <a:buFontTx/>
              <a:buNone/>
            </a:pPr>
            <a:r>
              <a:rPr lang="en-US" altLang="en-US" sz="6000" b="1" smtClean="0"/>
              <a:t>Name three sources of guidance for tax professionals.</a:t>
            </a:r>
            <a:r>
              <a:rPr lang="en-US" altLang="en-US" sz="6000" b="1" smtClean="0">
                <a:solidFill>
                  <a:schemeClr val="bg2"/>
                </a:solidFill>
              </a:rPr>
              <a:t> </a:t>
            </a:r>
          </a:p>
        </p:txBody>
      </p:sp>
    </p:spTree>
  </p:cSld>
  <p:clrMapOvr>
    <a:masterClrMapping/>
  </p:clrMapOvr>
  <p:transition/>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body" idx="1"/>
          </p:nvPr>
        </p:nvSpPr>
        <p:spPr>
          <a:xfrm>
            <a:off x="152400" y="152400"/>
            <a:ext cx="8686800" cy="6477000"/>
          </a:xfrm>
        </p:spPr>
        <p:txBody>
          <a:bodyPr/>
          <a:lstStyle/>
          <a:p>
            <a:pPr marL="0" indent="0" eaLnBrk="1" hangingPunct="1">
              <a:buFontTx/>
              <a:buNone/>
            </a:pPr>
            <a:r>
              <a:rPr lang="en-US" altLang="en-US" sz="4800" b="1" u="sng" smtClean="0">
                <a:solidFill>
                  <a:srgbClr val="FF3300"/>
                </a:solidFill>
              </a:rPr>
              <a:t>Sources of Guidance. -2</a:t>
            </a:r>
          </a:p>
          <a:p>
            <a:pPr marL="0" indent="0" eaLnBrk="1" hangingPunct="1">
              <a:buFontTx/>
              <a:buNone/>
            </a:pPr>
            <a:r>
              <a:rPr lang="en-US" altLang="en-US" sz="4000" b="1" u="sng" smtClean="0"/>
              <a:t>(1) </a:t>
            </a:r>
            <a:r>
              <a:rPr lang="en-US" altLang="en-US" sz="4000" b="1" smtClean="0"/>
              <a:t>Treasury Circular 230: Regulations Governing the Practice of Attorneys, Certified Public Accountants, Enrolled Agents, Actuaries and Appraisers before the Internal Revenue Service.</a:t>
            </a:r>
            <a:r>
              <a:rPr lang="en-US" altLang="en-US" sz="4000" b="1" i="1" smtClean="0"/>
              <a:t/>
            </a:r>
            <a:br>
              <a:rPr lang="en-US" altLang="en-US" sz="4000" b="1" i="1" smtClean="0"/>
            </a:br>
            <a:r>
              <a:rPr lang="en-US" altLang="en-US" sz="4000" b="1" u="sng" smtClean="0"/>
              <a:t>(2) </a:t>
            </a:r>
            <a:r>
              <a:rPr lang="en-US" altLang="en-US" sz="4000" b="1" smtClean="0"/>
              <a:t>AICPA Code of Professional Conduct. </a:t>
            </a:r>
            <a:r>
              <a:rPr lang="en-US" altLang="en-US" sz="4000" b="1" u="sng" smtClean="0"/>
              <a:t>(3) </a:t>
            </a:r>
            <a:r>
              <a:rPr lang="en-US" altLang="en-US" sz="4000" b="1" smtClean="0"/>
              <a:t>Statements on Standards for Tax Services. These contain guidelines for tax professionals.</a:t>
            </a:r>
            <a:r>
              <a:rPr lang="en-US" altLang="en-US" sz="4000" b="1" smtClean="0">
                <a:solidFill>
                  <a:schemeClr val="bg2"/>
                </a:solidFill>
              </a:rPr>
              <a:t> </a:t>
            </a:r>
          </a:p>
        </p:txBody>
      </p:sp>
    </p:spTree>
  </p:cSld>
  <p:clrMapOvr>
    <a:masterClrMapping/>
  </p:clrMapOvr>
  <p:transition/>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body" idx="1"/>
          </p:nvPr>
        </p:nvSpPr>
        <p:spPr>
          <a:xfrm>
            <a:off x="304800" y="228600"/>
            <a:ext cx="8458200" cy="5867400"/>
          </a:xfrm>
        </p:spPr>
        <p:txBody>
          <a:bodyPr/>
          <a:lstStyle/>
          <a:p>
            <a:pPr marL="0" indent="0" algn="ctr" eaLnBrk="1" hangingPunct="1">
              <a:buFontTx/>
              <a:buNone/>
            </a:pPr>
            <a:r>
              <a:rPr lang="en-US" altLang="en-US" sz="4000" b="1" u="sng" smtClean="0">
                <a:solidFill>
                  <a:srgbClr val="FF0000"/>
                </a:solidFill>
              </a:rPr>
              <a:t>SSTS - No. 4 – Slide 1.</a:t>
            </a:r>
          </a:p>
          <a:p>
            <a:pPr marL="0" indent="0" eaLnBrk="1" hangingPunct="1">
              <a:buFontTx/>
              <a:buNone/>
            </a:pPr>
            <a:r>
              <a:rPr lang="en-US" altLang="en-US" sz="4400" b="1" smtClean="0"/>
              <a:t>Statement on Standards for Tax Services No. 4 states that a CPA may use estimates in completing a tax return. </a:t>
            </a:r>
          </a:p>
          <a:p>
            <a:pPr marL="0" indent="0" eaLnBrk="1" hangingPunct="1">
              <a:buFontTx/>
              <a:buNone/>
            </a:pPr>
            <a:r>
              <a:rPr lang="en-US" altLang="en-US" sz="4400" b="1" smtClean="0"/>
              <a:t>When would using estimates be appropriate in tax return preparation?</a:t>
            </a:r>
            <a:r>
              <a:rPr lang="en-US" altLang="en-US" sz="4400" b="1" smtClean="0">
                <a:solidFill>
                  <a:schemeClr val="bg2"/>
                </a:solidFill>
              </a:rPr>
              <a:t> </a:t>
            </a:r>
          </a:p>
        </p:txBody>
      </p:sp>
    </p:spTree>
  </p:cSld>
  <p:clrMapOvr>
    <a:masterClrMapping/>
  </p:clrMapOvr>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body" idx="1"/>
          </p:nvPr>
        </p:nvSpPr>
        <p:spPr>
          <a:xfrm>
            <a:off x="304800" y="228600"/>
            <a:ext cx="8458200" cy="6324600"/>
          </a:xfrm>
        </p:spPr>
        <p:txBody>
          <a:bodyPr/>
          <a:lstStyle/>
          <a:p>
            <a:pPr marL="0" indent="0" algn="ctr" eaLnBrk="1" hangingPunct="1">
              <a:buFontTx/>
              <a:buNone/>
            </a:pPr>
            <a:r>
              <a:rPr lang="en-US" altLang="en-US" sz="6000" b="1" u="sng" smtClean="0">
                <a:solidFill>
                  <a:srgbClr val="FF0000"/>
                </a:solidFill>
              </a:rPr>
              <a:t>SSTS - No. 4 – Slide 2.</a:t>
            </a:r>
          </a:p>
          <a:p>
            <a:pPr marL="0" indent="0" eaLnBrk="1" hangingPunct="1">
              <a:spcBef>
                <a:spcPct val="10000"/>
              </a:spcBef>
              <a:buFontTx/>
              <a:buNone/>
            </a:pPr>
            <a:r>
              <a:rPr lang="en-US" altLang="en-US" sz="4400" b="1" smtClean="0"/>
              <a:t>Estimates are appropriate when records are missing </a:t>
            </a:r>
            <a:br>
              <a:rPr lang="en-US" altLang="en-US" sz="4400" b="1" smtClean="0"/>
            </a:br>
            <a:r>
              <a:rPr lang="en-US" altLang="en-US" sz="4400" b="1" smtClean="0"/>
              <a:t>(for example, a flood or fire destroying records) </a:t>
            </a:r>
            <a:br>
              <a:rPr lang="en-US" altLang="en-US" sz="4400" b="1" smtClean="0"/>
            </a:br>
            <a:r>
              <a:rPr lang="en-US" altLang="en-US" sz="4400" b="1" smtClean="0"/>
              <a:t>or precise information is not available at the time of filing the tax return.</a:t>
            </a:r>
            <a:r>
              <a:rPr lang="en-US" altLang="en-US" sz="4400" b="1" smtClean="0">
                <a:solidFill>
                  <a:schemeClr val="bg2"/>
                </a:solidFill>
              </a:rPr>
              <a:t> </a:t>
            </a:r>
          </a:p>
        </p:txBody>
      </p:sp>
    </p:spTree>
  </p:cSld>
  <p:clrMapOvr>
    <a:masterClrMapping/>
  </p:clrMapOvr>
  <p:transition/>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body" sz="half" idx="1"/>
          </p:nvPr>
        </p:nvSpPr>
        <p:spPr>
          <a:xfrm>
            <a:off x="457200" y="1600200"/>
            <a:ext cx="4037013" cy="4525963"/>
          </a:xfrm>
        </p:spPr>
        <p:txBody>
          <a:bodyPr/>
          <a:lstStyle/>
          <a:p>
            <a:pPr marL="358775" indent="-358775" defTabSz="955675" eaLnBrk="1" hangingPunct="1">
              <a:buFontTx/>
              <a:buNone/>
            </a:pPr>
            <a:r>
              <a:rPr lang="en-US" altLang="en-US" sz="2800" smtClean="0"/>
              <a:t> </a:t>
            </a:r>
            <a:endParaRPr lang="en-US" altLang="en-US" sz="2800" smtClean="0">
              <a:hlinkClick r:id="rId3" action="ppaction://hlinksldjump"/>
            </a:endParaRPr>
          </a:p>
        </p:txBody>
      </p:sp>
      <p:sp>
        <p:nvSpPr>
          <p:cNvPr id="114691" name="Rectangle 4"/>
          <p:cNvSpPr>
            <a:spLocks noGrp="1" noChangeArrowheads="1"/>
          </p:cNvSpPr>
          <p:nvPr>
            <p:ph sz="half" idx="2"/>
          </p:nvPr>
        </p:nvSpPr>
        <p:spPr>
          <a:xfrm>
            <a:off x="533400" y="1600200"/>
            <a:ext cx="8153400" cy="4525963"/>
          </a:xfrm>
        </p:spPr>
        <p:txBody>
          <a:bodyPr/>
          <a:lstStyle/>
          <a:p>
            <a:pPr algn="ctr" eaLnBrk="1" hangingPunct="1">
              <a:buFontTx/>
              <a:buNone/>
            </a:pPr>
            <a:r>
              <a:rPr lang="en-US" altLang="en-US" sz="9600" b="1" smtClean="0"/>
              <a:t>End</a:t>
            </a:r>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228600" y="304800"/>
            <a:ext cx="8458200" cy="6324600"/>
          </a:xfrm>
        </p:spPr>
        <p:txBody>
          <a:bodyPr/>
          <a:lstStyle/>
          <a:p>
            <a:pPr marL="0" indent="0" eaLnBrk="1" hangingPunct="1">
              <a:buFontTx/>
              <a:buNone/>
            </a:pPr>
            <a:r>
              <a:rPr lang="en-US" altLang="en-US" sz="5400" b="1" u="sng" smtClean="0">
                <a:solidFill>
                  <a:srgbClr val="FF3300"/>
                </a:solidFill>
              </a:rPr>
              <a:t>What is regressive?-1</a:t>
            </a:r>
            <a:r>
              <a:rPr lang="en-US" altLang="en-US" sz="6000" b="1" u="sng" smtClean="0"/>
              <a:t> </a:t>
            </a:r>
          </a:p>
          <a:p>
            <a:pPr marL="0" indent="0" eaLnBrk="1" hangingPunct="1">
              <a:buFontTx/>
              <a:buNone/>
            </a:pPr>
            <a:r>
              <a:rPr lang="en-US" altLang="en-US" sz="4400" b="1" u="sng" smtClean="0">
                <a:solidFill>
                  <a:srgbClr val="FF0000"/>
                </a:solidFill>
              </a:rPr>
              <a:t>Person A</a:t>
            </a:r>
            <a:r>
              <a:rPr lang="en-US" altLang="en-US" sz="4400" b="1" smtClean="0">
                <a:solidFill>
                  <a:srgbClr val="FF0000"/>
                </a:solidFill>
              </a:rPr>
              <a:t> </a:t>
            </a:r>
            <a:r>
              <a:rPr lang="en-US" altLang="en-US" sz="4400" b="1" smtClean="0"/>
              <a:t>earning </a:t>
            </a:r>
            <a:r>
              <a:rPr lang="en-US" altLang="en-US" sz="4400" b="1" u="sng" smtClean="0"/>
              <a:t>$30,000</a:t>
            </a:r>
            <a:r>
              <a:rPr lang="en-US" altLang="en-US" sz="4400" b="1" smtClean="0"/>
              <a:t> per year has a family including a spouse and 4 children. </a:t>
            </a:r>
            <a:br>
              <a:rPr lang="en-US" altLang="en-US" sz="4400" b="1" smtClean="0"/>
            </a:br>
            <a:r>
              <a:rPr lang="en-US" altLang="en-US" sz="4400" b="1" smtClean="0"/>
              <a:t>The state has a 10% sales tax. Suppose </a:t>
            </a:r>
            <a:r>
              <a:rPr lang="en-US" altLang="en-US" sz="4400" b="1" u="sng" smtClean="0">
                <a:solidFill>
                  <a:srgbClr val="FF0000"/>
                </a:solidFill>
              </a:rPr>
              <a:t>Person A</a:t>
            </a:r>
            <a:r>
              <a:rPr lang="en-US" altLang="en-US" sz="4400" b="1" smtClean="0">
                <a:solidFill>
                  <a:srgbClr val="FF0000"/>
                </a:solidFill>
              </a:rPr>
              <a:t> </a:t>
            </a:r>
            <a:r>
              <a:rPr lang="en-US" altLang="en-US" sz="4400" b="1" smtClean="0"/>
              <a:t>spends $20,000 on clothing, auto and other items subject to the sales tax. (Continued)</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body" idx="1"/>
          </p:nvPr>
        </p:nvSpPr>
        <p:spPr>
          <a:xfrm>
            <a:off x="228600" y="457200"/>
            <a:ext cx="8458200" cy="5638800"/>
          </a:xfrm>
        </p:spPr>
        <p:txBody>
          <a:bodyPr/>
          <a:lstStyle/>
          <a:p>
            <a:pPr marL="0" indent="0" eaLnBrk="1" hangingPunct="1">
              <a:buFontTx/>
              <a:buNone/>
            </a:pPr>
            <a:r>
              <a:rPr lang="en-US" altLang="en-US" sz="6000" b="1" u="sng" smtClean="0">
                <a:solidFill>
                  <a:srgbClr val="FF3300"/>
                </a:solidFill>
              </a:rPr>
              <a:t>What is regressive?-2</a:t>
            </a:r>
            <a:r>
              <a:rPr lang="en-US" altLang="en-US" sz="8000" b="1" u="sng" smtClean="0">
                <a:solidFill>
                  <a:srgbClr val="FF3300"/>
                </a:solidFill>
              </a:rPr>
              <a:t> </a:t>
            </a:r>
          </a:p>
          <a:p>
            <a:pPr marL="0" indent="0" eaLnBrk="1" hangingPunct="1">
              <a:buFontTx/>
              <a:buNone/>
            </a:pPr>
            <a:r>
              <a:rPr lang="en-US" altLang="en-US" sz="4800" b="1" u="sng" smtClean="0"/>
              <a:t>Person A</a:t>
            </a:r>
            <a:r>
              <a:rPr lang="en-US" altLang="en-US" sz="4800" b="1" smtClean="0"/>
              <a:t> will pay a sales tax of $2,000 on the purchases of $20,000.</a:t>
            </a:r>
          </a:p>
          <a:p>
            <a:pPr marL="0" indent="0" eaLnBrk="1" hangingPunct="1">
              <a:buFontTx/>
              <a:buNone/>
            </a:pPr>
            <a:r>
              <a:rPr lang="en-US" altLang="en-US" sz="4800" b="1" smtClean="0"/>
              <a:t>That is </a:t>
            </a:r>
            <a:r>
              <a:rPr lang="en-US" altLang="en-US" sz="4800" b="1" smtClean="0">
                <a:solidFill>
                  <a:srgbClr val="FF0000"/>
                </a:solidFill>
                <a:latin typeface="Arial Black" pitchFamily="34" charset="0"/>
              </a:rPr>
              <a:t>6.67% </a:t>
            </a:r>
            <a:r>
              <a:rPr lang="en-US" altLang="en-US" sz="4800" b="1" smtClean="0"/>
              <a:t>of gross income that goes to sales tax.</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228600" y="304800"/>
            <a:ext cx="8686800" cy="6172200"/>
          </a:xfrm>
        </p:spPr>
        <p:txBody>
          <a:bodyPr/>
          <a:lstStyle/>
          <a:p>
            <a:pPr marL="0" indent="0" eaLnBrk="1" hangingPunct="1">
              <a:lnSpc>
                <a:spcPct val="95000"/>
              </a:lnSpc>
              <a:spcBef>
                <a:spcPct val="10000"/>
              </a:spcBef>
              <a:buFontTx/>
              <a:buNone/>
            </a:pPr>
            <a:r>
              <a:rPr lang="en-US" altLang="en-US" sz="4800" b="1" u="sng" smtClean="0">
                <a:solidFill>
                  <a:srgbClr val="FF3300"/>
                </a:solidFill>
              </a:rPr>
              <a:t>What is regressive?-3</a:t>
            </a:r>
            <a:r>
              <a:rPr lang="en-US" altLang="en-US" sz="6000" b="1" u="sng" smtClean="0">
                <a:solidFill>
                  <a:srgbClr val="FF3300"/>
                </a:solidFill>
              </a:rPr>
              <a:t> </a:t>
            </a:r>
          </a:p>
          <a:p>
            <a:pPr marL="0" indent="0" eaLnBrk="1" hangingPunct="1">
              <a:lnSpc>
                <a:spcPct val="95000"/>
              </a:lnSpc>
              <a:spcBef>
                <a:spcPct val="10000"/>
              </a:spcBef>
              <a:buFontTx/>
              <a:buNone/>
            </a:pPr>
            <a:r>
              <a:rPr lang="en-US" altLang="en-US" sz="4000" b="1" u="sng" smtClean="0">
                <a:solidFill>
                  <a:srgbClr val="FF0000"/>
                </a:solidFill>
                <a:latin typeface="Arial Black" pitchFamily="34" charset="0"/>
              </a:rPr>
              <a:t>Person B</a:t>
            </a:r>
            <a:r>
              <a:rPr lang="en-US" altLang="en-US" sz="4000" b="1" smtClean="0">
                <a:solidFill>
                  <a:srgbClr val="FF0000"/>
                </a:solidFill>
                <a:latin typeface="Arial Black" pitchFamily="34" charset="0"/>
              </a:rPr>
              <a:t> </a:t>
            </a:r>
            <a:r>
              <a:rPr lang="en-US" altLang="en-US" sz="4000" b="1" smtClean="0"/>
              <a:t>earns </a:t>
            </a:r>
            <a:r>
              <a:rPr lang="en-US" altLang="en-US" sz="4000" b="1" u="sng" smtClean="0"/>
              <a:t>$300,000</a:t>
            </a:r>
            <a:r>
              <a:rPr lang="en-US" altLang="en-US" sz="4000" b="1" smtClean="0"/>
              <a:t> per yr &amp; has a family including a spouse &amp; 4 children. The state has a 10% sales tax. </a:t>
            </a:r>
          </a:p>
          <a:p>
            <a:pPr marL="0" indent="0" eaLnBrk="1" hangingPunct="1">
              <a:lnSpc>
                <a:spcPct val="95000"/>
              </a:lnSpc>
              <a:spcBef>
                <a:spcPct val="10000"/>
              </a:spcBef>
              <a:buFontTx/>
              <a:buNone/>
            </a:pPr>
            <a:r>
              <a:rPr lang="en-US" altLang="en-US" sz="4000" b="1" u="sng" smtClean="0">
                <a:solidFill>
                  <a:srgbClr val="FF0000"/>
                </a:solidFill>
                <a:latin typeface="Arial Black" pitchFamily="34" charset="0"/>
              </a:rPr>
              <a:t>Person B</a:t>
            </a:r>
            <a:r>
              <a:rPr lang="en-US" altLang="en-US" sz="4000" b="1" smtClean="0">
                <a:solidFill>
                  <a:srgbClr val="FF0000"/>
                </a:solidFill>
                <a:latin typeface="Arial Black" pitchFamily="34" charset="0"/>
              </a:rPr>
              <a:t> </a:t>
            </a:r>
            <a:r>
              <a:rPr lang="en-US" altLang="en-US" sz="4000" b="1" smtClean="0"/>
              <a:t>will likely spend proportionately less than </a:t>
            </a:r>
            <a:r>
              <a:rPr lang="en-US" altLang="en-US" sz="4000" b="1" u="sng" smtClean="0">
                <a:solidFill>
                  <a:srgbClr val="FF0000"/>
                </a:solidFill>
                <a:latin typeface="Arial Black" pitchFamily="34" charset="0"/>
              </a:rPr>
              <a:t>Person A </a:t>
            </a:r>
            <a:r>
              <a:rPr lang="en-US" altLang="en-US" sz="4000" b="1" smtClean="0"/>
              <a:t>on purchases subject to the sales tax– measured as a percentage of gross income?</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228600" y="304800"/>
            <a:ext cx="8686800" cy="6172200"/>
          </a:xfrm>
        </p:spPr>
        <p:txBody>
          <a:bodyPr/>
          <a:lstStyle/>
          <a:p>
            <a:pPr marL="0" indent="0" eaLnBrk="1" hangingPunct="1">
              <a:buFontTx/>
              <a:buNone/>
            </a:pPr>
            <a:r>
              <a:rPr lang="en-US" altLang="en-US" sz="6000" b="1" u="sng" smtClean="0">
                <a:solidFill>
                  <a:srgbClr val="FF3300"/>
                </a:solidFill>
              </a:rPr>
              <a:t>What is regressive?-4</a:t>
            </a:r>
            <a:r>
              <a:rPr lang="en-US" altLang="en-US" sz="8000" b="1" u="sng" smtClean="0">
                <a:solidFill>
                  <a:srgbClr val="FF3300"/>
                </a:solidFill>
              </a:rPr>
              <a:t> </a:t>
            </a:r>
          </a:p>
          <a:p>
            <a:pPr marL="0" indent="0" eaLnBrk="1" hangingPunct="1">
              <a:buFontTx/>
              <a:buNone/>
            </a:pPr>
            <a:r>
              <a:rPr lang="en-US" altLang="en-US" sz="4400" b="1" u="sng" smtClean="0"/>
              <a:t>Person B </a:t>
            </a:r>
            <a:r>
              <a:rPr lang="en-US" altLang="en-US" sz="4400" b="1" smtClean="0"/>
              <a:t>may spend only $100,000 (or less) on consumer purchases. If that is the case, what percentage of this person’s gross income goes to sales taxes?</a:t>
            </a:r>
          </a:p>
          <a:p>
            <a:pPr marL="0" indent="0" eaLnBrk="1" hangingPunct="1">
              <a:buFontTx/>
              <a:buNone/>
            </a:pPr>
            <a:r>
              <a:rPr lang="en-US" altLang="en-US" sz="4400" b="1" u="sng" smtClean="0"/>
              <a:t>Is the sales tax regressive?</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28600" y="304800"/>
            <a:ext cx="8686800" cy="6172200"/>
          </a:xfrm>
        </p:spPr>
        <p:txBody>
          <a:bodyPr/>
          <a:lstStyle/>
          <a:p>
            <a:pPr marL="0" indent="0" eaLnBrk="1" hangingPunct="1">
              <a:buFontTx/>
              <a:buNone/>
            </a:pPr>
            <a:r>
              <a:rPr lang="en-US" altLang="en-US" sz="4000" b="1" u="sng" smtClean="0">
                <a:solidFill>
                  <a:srgbClr val="FF3300"/>
                </a:solidFill>
              </a:rPr>
              <a:t> </a:t>
            </a:r>
            <a:endParaRPr lang="en-US" altLang="en-US" sz="4400" b="1" u="sng" smtClean="0"/>
          </a:p>
        </p:txBody>
      </p:sp>
      <p:graphicFrame>
        <p:nvGraphicFramePr>
          <p:cNvPr id="22531" name="Object 2"/>
          <p:cNvGraphicFramePr>
            <a:graphicFrameLocks noChangeAspect="1"/>
          </p:cNvGraphicFramePr>
          <p:nvPr>
            <p:extLst>
              <p:ext uri="{D42A27DB-BD31-4B8C-83A1-F6EECF244321}">
                <p14:modId xmlns:p14="http://schemas.microsoft.com/office/powerpoint/2010/main" val="1677826235"/>
              </p:ext>
            </p:extLst>
          </p:nvPr>
        </p:nvGraphicFramePr>
        <p:xfrm>
          <a:off x="152400" y="685800"/>
          <a:ext cx="8882063" cy="5616575"/>
        </p:xfrm>
        <a:graphic>
          <a:graphicData uri="http://schemas.openxmlformats.org/presentationml/2006/ole">
            <mc:AlternateContent xmlns:mc="http://schemas.openxmlformats.org/markup-compatibility/2006">
              <mc:Choice xmlns:v="urn:schemas-microsoft-com:vml" Requires="v">
                <p:oleObj spid="_x0000_s22561" name="Worksheet" r:id="rId4" imgW="3459430" imgH="2194560" progId="Excel.Sheet.12">
                  <p:embed/>
                </p:oleObj>
              </mc:Choice>
              <mc:Fallback>
                <p:oleObj name="Worksheet" r:id="rId4" imgW="3459430" imgH="2194560" progId="Excel.Sheet.12">
                  <p:embed/>
                  <p:pic>
                    <p:nvPicPr>
                      <p:cNvPr id="0" name="Object 2"/>
                      <p:cNvPicPr>
                        <a:picLocks noChangeAspect="1" noChangeArrowheads="1"/>
                      </p:cNvPicPr>
                      <p:nvPr/>
                    </p:nvPicPr>
                    <p:blipFill>
                      <a:blip r:embed="rId5"/>
                      <a:srcRect/>
                      <a:stretch>
                        <a:fillRect/>
                      </a:stretch>
                    </p:blipFill>
                    <p:spPr bwMode="auto">
                      <a:xfrm>
                        <a:off x="152400" y="685800"/>
                        <a:ext cx="8882063" cy="561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228600" y="304800"/>
            <a:ext cx="8686800" cy="6172200"/>
          </a:xfrm>
        </p:spPr>
        <p:txBody>
          <a:bodyPr/>
          <a:lstStyle/>
          <a:p>
            <a:pPr marL="0" indent="0" eaLnBrk="1" hangingPunct="1">
              <a:buFontTx/>
              <a:buNone/>
            </a:pPr>
            <a:r>
              <a:rPr lang="en-US" altLang="en-US" sz="4000" b="1" u="sng" smtClean="0">
                <a:solidFill>
                  <a:srgbClr val="FF3300"/>
                </a:solidFill>
              </a:rPr>
              <a:t> </a:t>
            </a:r>
            <a:endParaRPr lang="en-US" altLang="en-US" sz="4400" b="1" u="sng" smtClean="0"/>
          </a:p>
        </p:txBody>
      </p:sp>
      <p:graphicFrame>
        <p:nvGraphicFramePr>
          <p:cNvPr id="23555" name="Object 2"/>
          <p:cNvGraphicFramePr>
            <a:graphicFrameLocks noChangeAspect="1"/>
          </p:cNvGraphicFramePr>
          <p:nvPr>
            <p:extLst>
              <p:ext uri="{D42A27DB-BD31-4B8C-83A1-F6EECF244321}">
                <p14:modId xmlns:p14="http://schemas.microsoft.com/office/powerpoint/2010/main" val="3374049421"/>
              </p:ext>
            </p:extLst>
          </p:nvPr>
        </p:nvGraphicFramePr>
        <p:xfrm>
          <a:off x="76200" y="152400"/>
          <a:ext cx="8991600" cy="6608763"/>
        </p:xfrm>
        <a:graphic>
          <a:graphicData uri="http://schemas.openxmlformats.org/presentationml/2006/ole">
            <mc:AlternateContent xmlns:mc="http://schemas.openxmlformats.org/markup-compatibility/2006">
              <mc:Choice xmlns:v="urn:schemas-microsoft-com:vml" Requires="v">
                <p:oleObj spid="_x0000_s23585" name="Worksheet" r:id="rId4" imgW="3533879" imgH="2295540" progId="Excel.Sheet.12">
                  <p:embed/>
                </p:oleObj>
              </mc:Choice>
              <mc:Fallback>
                <p:oleObj name="Worksheet" r:id="rId4" imgW="3533879" imgH="2295540" progId="Excel.Sheet.12">
                  <p:embed/>
                  <p:pic>
                    <p:nvPicPr>
                      <p:cNvPr id="0" name="Object 2"/>
                      <p:cNvPicPr>
                        <a:picLocks noChangeAspect="1" noChangeArrowheads="1"/>
                      </p:cNvPicPr>
                      <p:nvPr/>
                    </p:nvPicPr>
                    <p:blipFill>
                      <a:blip r:embed="rId5"/>
                      <a:srcRect/>
                      <a:stretch>
                        <a:fillRect/>
                      </a:stretch>
                    </p:blipFill>
                    <p:spPr bwMode="auto">
                      <a:xfrm>
                        <a:off x="76200" y="152400"/>
                        <a:ext cx="8991600" cy="6608763"/>
                      </a:xfrm>
                      <a:prstGeom prst="rect">
                        <a:avLst/>
                      </a:prstGeom>
                      <a:noFill/>
                      <a:ln>
                        <a:noFill/>
                      </a:ln>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28600" y="304800"/>
            <a:ext cx="8458200" cy="6096000"/>
          </a:xfrm>
        </p:spPr>
        <p:txBody>
          <a:bodyPr/>
          <a:lstStyle/>
          <a:p>
            <a:pPr marL="0" indent="0" eaLnBrk="1" hangingPunct="1">
              <a:buFontTx/>
              <a:buNone/>
            </a:pPr>
            <a:r>
              <a:rPr lang="en-US" altLang="en-US" sz="4000" b="1" smtClean="0">
                <a:solidFill>
                  <a:srgbClr val="FF3300"/>
                </a:solidFill>
              </a:rPr>
              <a:t>What do you think?-1 </a:t>
            </a:r>
          </a:p>
          <a:p>
            <a:pPr marL="0" indent="0" eaLnBrk="1" hangingPunct="1">
              <a:buFontTx/>
              <a:buNone/>
            </a:pPr>
            <a:r>
              <a:rPr lang="en-US" altLang="en-US" b="1" smtClean="0"/>
              <a:t>Two persons are in the 35% marginal tax bracket because of equal salaries. </a:t>
            </a:r>
          </a:p>
          <a:p>
            <a:pPr marL="0" indent="0" eaLnBrk="1" hangingPunct="1">
              <a:buFontTx/>
              <a:buNone/>
            </a:pPr>
            <a:r>
              <a:rPr lang="en-US" altLang="en-US" b="1" u="sng" smtClean="0"/>
              <a:t>A earns bonus of </a:t>
            </a:r>
            <a:r>
              <a:rPr lang="en-US" altLang="en-US" sz="2400" b="1" u="sng" smtClean="0">
                <a:solidFill>
                  <a:srgbClr val="FF0000"/>
                </a:solidFill>
                <a:latin typeface="Arial Black" pitchFamily="34" charset="0"/>
              </a:rPr>
              <a:t>$20,000 taxed at a </a:t>
            </a:r>
            <a:r>
              <a:rPr lang="en-US" altLang="en-US" sz="2800" b="1" u="sng" smtClean="0">
                <a:solidFill>
                  <a:srgbClr val="FF0000"/>
                </a:solidFill>
                <a:latin typeface="Arial Black" pitchFamily="34" charset="0"/>
              </a:rPr>
              <a:t>35% rate</a:t>
            </a:r>
            <a:r>
              <a:rPr lang="en-US" altLang="en-US" sz="2800" b="1" smtClean="0">
                <a:solidFill>
                  <a:srgbClr val="FF0000"/>
                </a:solidFill>
                <a:latin typeface="Arial Black" pitchFamily="34" charset="0"/>
              </a:rPr>
              <a:t>.</a:t>
            </a:r>
            <a:endParaRPr lang="en-US" altLang="en-US" sz="3600" b="1" smtClean="0">
              <a:solidFill>
                <a:srgbClr val="FF0000"/>
              </a:solidFill>
              <a:latin typeface="Arial Black" pitchFamily="34" charset="0"/>
            </a:endParaRPr>
          </a:p>
          <a:p>
            <a:pPr marL="0" indent="0" eaLnBrk="1" hangingPunct="1">
              <a:buFontTx/>
              <a:buNone/>
            </a:pPr>
            <a:r>
              <a:rPr lang="en-US" altLang="en-US" b="1" u="sng" smtClean="0"/>
              <a:t>B has $20,000 of capital gains</a:t>
            </a:r>
            <a:r>
              <a:rPr lang="en-US" altLang="en-US" b="1" smtClean="0"/>
              <a:t> </a:t>
            </a:r>
            <a:br>
              <a:rPr lang="en-US" altLang="en-US" b="1" smtClean="0"/>
            </a:br>
            <a:r>
              <a:rPr lang="en-US" altLang="en-US" b="1" smtClean="0">
                <a:solidFill>
                  <a:srgbClr val="FF0000"/>
                </a:solidFill>
                <a:latin typeface="Arial Black" pitchFamily="34" charset="0"/>
              </a:rPr>
              <a:t>taxed at </a:t>
            </a:r>
            <a:r>
              <a:rPr lang="en-US" altLang="en-US" b="1" u="sng" smtClean="0">
                <a:solidFill>
                  <a:srgbClr val="FF0000"/>
                </a:solidFill>
                <a:latin typeface="Arial Black" pitchFamily="34" charset="0"/>
              </a:rPr>
              <a:t>15 percent</a:t>
            </a:r>
            <a:r>
              <a:rPr lang="en-US" altLang="en-US" b="1" smtClean="0">
                <a:solidFill>
                  <a:srgbClr val="FF0000"/>
                </a:solidFill>
                <a:latin typeface="Arial Black" pitchFamily="34" charset="0"/>
              </a:rPr>
              <a:t>. </a:t>
            </a:r>
          </a:p>
          <a:p>
            <a:pPr marL="0" indent="0" eaLnBrk="1" hangingPunct="1">
              <a:buFontTx/>
              <a:buNone/>
            </a:pPr>
            <a:r>
              <a:rPr lang="en-US" altLang="en-US" b="1" smtClean="0"/>
              <a:t>A pays an additional </a:t>
            </a:r>
            <a:r>
              <a:rPr lang="en-US" altLang="en-US" b="1" u="sng" smtClean="0">
                <a:solidFill>
                  <a:srgbClr val="FF0000"/>
                </a:solidFill>
                <a:latin typeface="Arial Black" pitchFamily="34" charset="0"/>
              </a:rPr>
              <a:t>$7,000</a:t>
            </a:r>
            <a:r>
              <a:rPr lang="en-US" altLang="en-US" b="1" smtClean="0">
                <a:solidFill>
                  <a:srgbClr val="FF0000"/>
                </a:solidFill>
                <a:latin typeface="Arial Black" pitchFamily="34" charset="0"/>
              </a:rPr>
              <a:t> </a:t>
            </a:r>
            <a:r>
              <a:rPr lang="en-US" altLang="en-US" b="1" smtClean="0"/>
              <a:t>in tax. </a:t>
            </a:r>
          </a:p>
          <a:p>
            <a:pPr marL="0" indent="0" eaLnBrk="1" hangingPunct="1">
              <a:buFontTx/>
              <a:buNone/>
            </a:pPr>
            <a:r>
              <a:rPr lang="en-US" altLang="en-US" b="1" smtClean="0"/>
              <a:t>B pays only </a:t>
            </a:r>
            <a:r>
              <a:rPr lang="en-US" altLang="en-US" b="1" u="sng" smtClean="0">
                <a:solidFill>
                  <a:srgbClr val="FF0000"/>
                </a:solidFill>
                <a:latin typeface="Arial Black" pitchFamily="34" charset="0"/>
              </a:rPr>
              <a:t>$3,000</a:t>
            </a:r>
            <a:r>
              <a:rPr lang="en-US" altLang="en-US" b="1" smtClean="0">
                <a:solidFill>
                  <a:srgbClr val="FF0000"/>
                </a:solidFill>
                <a:latin typeface="Arial Black" pitchFamily="34" charset="0"/>
              </a:rPr>
              <a:t> </a:t>
            </a:r>
            <a:r>
              <a:rPr lang="en-US" altLang="en-US" b="1" smtClean="0"/>
              <a:t>in tax on the additional $20,000 of income.  </a:t>
            </a:r>
            <a:br>
              <a:rPr lang="en-US" altLang="en-US" b="1" smtClean="0"/>
            </a:br>
            <a:r>
              <a:rPr lang="en-US" altLang="en-US" b="1" smtClean="0"/>
              <a:t>Do we see </a:t>
            </a:r>
            <a:r>
              <a:rPr lang="en-US" altLang="en-US" b="1" u="sng" smtClean="0"/>
              <a:t>horizontal equity</a:t>
            </a:r>
            <a:r>
              <a:rPr lang="en-US" altLang="en-US" b="1" smtClean="0"/>
              <a:t>, which dictates that equal incomes should be taxed equally.</a:t>
            </a:r>
            <a:r>
              <a:rPr lang="en-US" altLang="en-US" smtClean="0"/>
              <a:t>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228600" y="228600"/>
            <a:ext cx="8610600" cy="6400800"/>
          </a:xfrm>
        </p:spPr>
        <p:txBody>
          <a:bodyPr/>
          <a:lstStyle/>
          <a:p>
            <a:pPr marL="0" indent="0" eaLnBrk="1" hangingPunct="1">
              <a:lnSpc>
                <a:spcPct val="95000"/>
              </a:lnSpc>
              <a:spcBef>
                <a:spcPct val="5000"/>
              </a:spcBef>
              <a:buFontTx/>
              <a:buNone/>
            </a:pPr>
            <a:r>
              <a:rPr lang="en-US" altLang="en-US" sz="3600" b="1" smtClean="0">
                <a:solidFill>
                  <a:srgbClr val="FF3300"/>
                </a:solidFill>
              </a:rPr>
              <a:t>What do you think?-2 </a:t>
            </a:r>
          </a:p>
          <a:p>
            <a:pPr marL="0" indent="0" eaLnBrk="1" hangingPunct="1">
              <a:lnSpc>
                <a:spcPct val="95000"/>
              </a:lnSpc>
              <a:spcBef>
                <a:spcPct val="5000"/>
              </a:spcBef>
              <a:buFontTx/>
              <a:buNone/>
            </a:pPr>
            <a:r>
              <a:rPr lang="en-US" altLang="en-US" sz="3600" b="1" smtClean="0"/>
              <a:t>A wealthy person invests in municipal bonds, and earned tax-exempt interest of $100,000.</a:t>
            </a:r>
          </a:p>
          <a:p>
            <a:pPr marL="0" indent="0" eaLnBrk="1" hangingPunct="1">
              <a:lnSpc>
                <a:spcPct val="95000"/>
              </a:lnSpc>
              <a:spcBef>
                <a:spcPct val="5000"/>
              </a:spcBef>
              <a:buFontTx/>
              <a:buNone/>
            </a:pPr>
            <a:r>
              <a:rPr lang="en-US" altLang="en-US" sz="3600" b="1" smtClean="0"/>
              <a:t>Her neighbor, who is not wealthy,  earns a salary of $100,000. </a:t>
            </a:r>
            <a:br>
              <a:rPr lang="en-US" altLang="en-US" sz="3600" b="1" smtClean="0"/>
            </a:br>
            <a:r>
              <a:rPr lang="en-US" altLang="en-US" sz="3600" b="1" smtClean="0"/>
              <a:t>The working person may pay taxes at rates up to 25 to 30 percent. Is this equitable? </a:t>
            </a:r>
            <a:br>
              <a:rPr lang="en-US" altLang="en-US" sz="3600" b="1" smtClean="0"/>
            </a:br>
            <a:r>
              <a:rPr lang="en-US" altLang="en-US" sz="3600" b="1" smtClean="0"/>
              <a:t>Both taxpayers have the same inflow of income, but one is able to avoid tax because of his or her wealth and ability to invest in tax-sheltered investments.</a:t>
            </a:r>
            <a:r>
              <a:rPr lang="en-US" altLang="en-US" sz="3600" smtClean="0"/>
              <a:t> </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152400" y="304800"/>
            <a:ext cx="8763000" cy="6324600"/>
          </a:xfrm>
        </p:spPr>
        <p:txBody>
          <a:bodyPr/>
          <a:lstStyle/>
          <a:p>
            <a:pPr marL="0" indent="0" eaLnBrk="1" hangingPunct="1">
              <a:lnSpc>
                <a:spcPct val="95000"/>
              </a:lnSpc>
              <a:spcBef>
                <a:spcPct val="5000"/>
              </a:spcBef>
              <a:buFontTx/>
              <a:buNone/>
            </a:pPr>
            <a:r>
              <a:rPr lang="en-US" altLang="en-US" sz="3600" b="1" smtClean="0">
                <a:solidFill>
                  <a:srgbClr val="FF3300"/>
                </a:solidFill>
              </a:rPr>
              <a:t>What do you think?-3</a:t>
            </a:r>
            <a:r>
              <a:rPr lang="en-US" altLang="en-US" sz="3600" b="1" smtClean="0"/>
              <a:t> </a:t>
            </a:r>
          </a:p>
          <a:p>
            <a:pPr marL="0" indent="0" eaLnBrk="1" hangingPunct="1">
              <a:lnSpc>
                <a:spcPct val="95000"/>
              </a:lnSpc>
              <a:spcBef>
                <a:spcPct val="5000"/>
              </a:spcBef>
              <a:buFontTx/>
              <a:buNone/>
            </a:pPr>
            <a:r>
              <a:rPr lang="en-US" altLang="en-US" sz="3600" b="1" smtClean="0"/>
              <a:t>The individual investing in a municipal bond may accept a market rate of interest of </a:t>
            </a:r>
            <a:r>
              <a:rPr lang="en-US" altLang="en-US" sz="3600" b="1" u="sng" smtClean="0">
                <a:solidFill>
                  <a:srgbClr val="FF0000"/>
                </a:solidFill>
              </a:rPr>
              <a:t>4%,</a:t>
            </a:r>
            <a:r>
              <a:rPr lang="en-US" altLang="en-US" sz="3600" b="1" smtClean="0">
                <a:solidFill>
                  <a:srgbClr val="FF0000"/>
                </a:solidFill>
              </a:rPr>
              <a:t> </a:t>
            </a:r>
            <a:r>
              <a:rPr lang="en-US" altLang="en-US" sz="3600" b="1" smtClean="0"/>
              <a:t>passing up a market rate of interest of </a:t>
            </a:r>
            <a:r>
              <a:rPr lang="en-US" altLang="en-US" sz="3600" b="1" u="sng" smtClean="0">
                <a:solidFill>
                  <a:srgbClr val="FF0000"/>
                </a:solidFill>
              </a:rPr>
              <a:t>6%</a:t>
            </a:r>
            <a:r>
              <a:rPr lang="en-US" altLang="en-US" sz="3600" b="1" smtClean="0">
                <a:solidFill>
                  <a:srgbClr val="FF0000"/>
                </a:solidFill>
              </a:rPr>
              <a:t> </a:t>
            </a:r>
            <a:r>
              <a:rPr lang="en-US" altLang="en-US" sz="3600" b="1" smtClean="0"/>
              <a:t>on corporate bonds which pay interest that is taxable.</a:t>
            </a:r>
          </a:p>
          <a:p>
            <a:pPr marL="0" indent="0" eaLnBrk="1" hangingPunct="1">
              <a:lnSpc>
                <a:spcPct val="95000"/>
              </a:lnSpc>
              <a:spcBef>
                <a:spcPct val="5000"/>
              </a:spcBef>
              <a:buFontTx/>
              <a:buNone/>
            </a:pPr>
            <a:r>
              <a:rPr lang="en-US" altLang="en-US" sz="3600" b="1" smtClean="0"/>
              <a:t>If the individual earned </a:t>
            </a:r>
            <a:r>
              <a:rPr lang="en-US" altLang="en-US" sz="3600" b="1" u="sng" smtClean="0">
                <a:solidFill>
                  <a:srgbClr val="FF0000"/>
                </a:solidFill>
              </a:rPr>
              <a:t>$100,000 on 4% </a:t>
            </a:r>
            <a:r>
              <a:rPr lang="en-US" altLang="en-US" sz="3600" b="1" smtClean="0"/>
              <a:t>bonds, </a:t>
            </a:r>
            <a:r>
              <a:rPr lang="en-US" altLang="en-US" sz="3600" b="1" u="sng" smtClean="0">
                <a:solidFill>
                  <a:srgbClr val="FF0000"/>
                </a:solidFill>
              </a:rPr>
              <a:t>she could have earned $150,000 if she had chosen 6% corporate bonds. </a:t>
            </a:r>
            <a:r>
              <a:rPr lang="en-US" altLang="en-US" sz="3600" b="1" smtClean="0"/>
              <a:t>You could say that </a:t>
            </a:r>
            <a:r>
              <a:rPr lang="en-US" altLang="en-US" sz="3600" b="1" u="sng" smtClean="0">
                <a:latin typeface="Arial Black" pitchFamily="34" charset="0"/>
              </a:rPr>
              <a:t>she has paid a tax</a:t>
            </a:r>
            <a:r>
              <a:rPr lang="en-US" altLang="en-US" sz="3600" b="1" smtClean="0"/>
              <a:t>, by </a:t>
            </a:r>
            <a:r>
              <a:rPr lang="en-US" altLang="en-US" sz="3600" b="1" u="sng" smtClean="0"/>
              <a:t>loaning money to a local government at a low interest rate</a:t>
            </a:r>
            <a:r>
              <a:rPr lang="en-US" altLang="en-US" sz="3600" b="1" smtClean="0"/>
              <a:t>, accepting less interest.</a:t>
            </a:r>
            <a:r>
              <a:rPr lang="en-US" altLang="en-US" sz="3600" smtClean="0"/>
              <a:t>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Content Placeholder 2"/>
          <p:cNvSpPr>
            <a:spLocks noGrp="1"/>
          </p:cNvSpPr>
          <p:nvPr>
            <p:ph/>
          </p:nvPr>
        </p:nvSpPr>
        <p:spPr>
          <a:xfrm>
            <a:off x="304800" y="228600"/>
            <a:ext cx="8382000" cy="6477000"/>
          </a:xfrm>
        </p:spPr>
        <p:txBody>
          <a:bodyPr/>
          <a:lstStyle/>
          <a:p>
            <a:pPr marL="1539875" indent="-1539875">
              <a:buFont typeface="Arial" charset="0"/>
              <a:buNone/>
              <a:defRPr/>
            </a:pPr>
            <a:r>
              <a:rPr lang="en-US" sz="4000" b="1" dirty="0" smtClean="0"/>
              <a:t>Part-1,2. Definition and evaluation of a tax. Rate Structures.</a:t>
            </a:r>
            <a:endParaRPr lang="en-US" sz="4000" dirty="0" smtClean="0"/>
          </a:p>
          <a:p>
            <a:pPr marL="1539875" indent="-1539875">
              <a:spcBef>
                <a:spcPts val="1200"/>
              </a:spcBef>
              <a:buFont typeface="Arial" charset="0"/>
              <a:buNone/>
              <a:defRPr/>
            </a:pPr>
            <a:r>
              <a:rPr lang="en-US" sz="4000" b="1" dirty="0" smtClean="0"/>
              <a:t>Part-3. Major Types of Taxes.</a:t>
            </a:r>
            <a:endParaRPr lang="en-US" sz="4000" dirty="0" smtClean="0"/>
          </a:p>
          <a:p>
            <a:pPr marL="1539875" indent="-1539875">
              <a:spcBef>
                <a:spcPts val="1200"/>
              </a:spcBef>
              <a:buFont typeface="Arial" charset="0"/>
              <a:buNone/>
              <a:defRPr/>
            </a:pPr>
            <a:r>
              <a:rPr lang="en-US" sz="4000" b="1" dirty="0" smtClean="0"/>
              <a:t>Part-4. Sources of Federal Income Tax Law.</a:t>
            </a:r>
            <a:endParaRPr lang="en-US" sz="4000" dirty="0" smtClean="0"/>
          </a:p>
          <a:p>
            <a:pPr marL="1539875" indent="-1539875">
              <a:spcBef>
                <a:spcPts val="1200"/>
              </a:spcBef>
              <a:buFont typeface="Arial" charset="0"/>
              <a:buNone/>
              <a:defRPr/>
            </a:pPr>
            <a:r>
              <a:rPr lang="en-US" sz="4000" b="1" dirty="0" smtClean="0"/>
              <a:t>Part-5. Federal taxation terminology.</a:t>
            </a:r>
            <a:endParaRPr lang="en-US" sz="4000" dirty="0" smtClean="0"/>
          </a:p>
          <a:p>
            <a:pPr marL="1539875" indent="-1539875">
              <a:spcBef>
                <a:spcPts val="1200"/>
              </a:spcBef>
              <a:buFont typeface="Arial" charset="0"/>
              <a:buNone/>
              <a:defRPr/>
            </a:pPr>
            <a:r>
              <a:rPr lang="en-US" sz="4000" b="1" dirty="0" smtClean="0"/>
              <a:t>Part-6. IRS audit and appeals in IRS.</a:t>
            </a:r>
            <a:endParaRPr lang="en-US" sz="4000" dirty="0" smtClean="0"/>
          </a:p>
          <a:p>
            <a:pPr marL="1539875" indent="-1539875">
              <a:spcBef>
                <a:spcPts val="1200"/>
              </a:spcBef>
              <a:buFont typeface="Arial" charset="0"/>
              <a:buNone/>
              <a:defRPr/>
            </a:pPr>
            <a:r>
              <a:rPr lang="en-US" sz="4000" b="1" dirty="0" smtClean="0"/>
              <a:t>Part-7. Individual tax calculations.</a:t>
            </a:r>
            <a:endParaRPr lang="en-US" sz="4000" dirty="0" smtClean="0"/>
          </a:p>
          <a:p>
            <a:pPr marL="1539875" indent="-1539875">
              <a:spcBef>
                <a:spcPts val="1200"/>
              </a:spcBef>
              <a:buFont typeface="Arial" charset="0"/>
              <a:buNone/>
              <a:defRPr/>
            </a:pPr>
            <a:r>
              <a:rPr lang="en-US" sz="4000" b="1" dirty="0" smtClean="0"/>
              <a:t>Part-8. Tax planning.  Ethical principles</a:t>
            </a:r>
            <a:endParaRPr lang="en-US" sz="4000" dirty="0" smtClean="0"/>
          </a:p>
          <a:p>
            <a:pPr marL="0" indent="0">
              <a:buFont typeface="Arial" charset="0"/>
              <a:buNone/>
              <a:defRPr/>
            </a:pPr>
            <a:endParaRPr lang="en-US" sz="5400" b="1" dirty="0" smtClean="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28600" y="533400"/>
            <a:ext cx="8610600" cy="57150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27651" name="Object 3"/>
          <p:cNvGraphicFramePr>
            <a:graphicFrameLocks noChangeAspect="1"/>
          </p:cNvGraphicFramePr>
          <p:nvPr/>
        </p:nvGraphicFramePr>
        <p:xfrm>
          <a:off x="149225" y="169863"/>
          <a:ext cx="8766175" cy="6445250"/>
        </p:xfrm>
        <a:graphic>
          <a:graphicData uri="http://schemas.openxmlformats.org/presentationml/2006/ole">
            <mc:AlternateContent xmlns:mc="http://schemas.openxmlformats.org/markup-compatibility/2006">
              <mc:Choice xmlns:v="urn:schemas-microsoft-com:vml" Requires="v">
                <p:oleObj spid="_x0000_s27680" name="Worksheet" r:id="rId4" imgW="1200150" imgH="885825" progId="Excel.Sheet.12">
                  <p:embed/>
                </p:oleObj>
              </mc:Choice>
              <mc:Fallback>
                <p:oleObj name="Worksheet" r:id="rId4" imgW="1200150" imgH="885825"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225" y="169863"/>
                        <a:ext cx="8766175" cy="6445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p:nvPr>
        </p:nvSpPr>
        <p:spPr/>
        <p:txBody>
          <a:bodyPr/>
          <a:lstStyle/>
          <a:p>
            <a:pPr marL="0" indent="0">
              <a:buFont typeface="Arial" charset="0"/>
              <a:buNone/>
            </a:pPr>
            <a:r>
              <a:rPr lang="en-US" altLang="en-US" sz="5400" b="1" smtClean="0"/>
              <a:t>The following four slides have an introductory case, which we can use as a basis for discussing items later in this chapter. </a:t>
            </a:r>
            <a:br>
              <a:rPr lang="en-US" altLang="en-US" sz="5400" b="1" smtClean="0"/>
            </a:br>
            <a:r>
              <a:rPr lang="en-US" altLang="en-US" sz="5400" b="1" smtClean="0"/>
              <a:t>Please see how many of the questions you can answer.</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698" name="Object 2"/>
          <p:cNvGraphicFramePr>
            <a:graphicFrameLocks noGrp="1" noChangeAspect="1"/>
          </p:cNvGraphicFramePr>
          <p:nvPr>
            <p:ph/>
            <p:extLst>
              <p:ext uri="{D42A27DB-BD31-4B8C-83A1-F6EECF244321}">
                <p14:modId xmlns:p14="http://schemas.microsoft.com/office/powerpoint/2010/main" val="2658542894"/>
              </p:ext>
            </p:extLst>
          </p:nvPr>
        </p:nvGraphicFramePr>
        <p:xfrm>
          <a:off x="188867" y="303213"/>
          <a:ext cx="8421733" cy="6249987"/>
        </p:xfrm>
        <a:graphic>
          <a:graphicData uri="http://schemas.openxmlformats.org/presentationml/2006/ole">
            <mc:AlternateContent xmlns:mc="http://schemas.openxmlformats.org/markup-compatibility/2006">
              <mc:Choice xmlns:v="urn:schemas-microsoft-com:vml" Requires="v">
                <p:oleObj spid="_x0000_s29727" name="Worksheet" r:id="rId4" imgW="3657600" imgH="2714580" progId="Excel.Sheet.8">
                  <p:embed/>
                </p:oleObj>
              </mc:Choice>
              <mc:Fallback>
                <p:oleObj name="Worksheet" r:id="rId4" imgW="3657600" imgH="2714580" progId="Excel.Sheet.8">
                  <p:embed/>
                  <p:pic>
                    <p:nvPicPr>
                      <p:cNvPr id="0" name="Object 2"/>
                      <p:cNvPicPr>
                        <a:picLocks noChangeAspect="1" noChangeArrowheads="1"/>
                      </p:cNvPicPr>
                      <p:nvPr/>
                    </p:nvPicPr>
                    <p:blipFill>
                      <a:blip r:embed="rId5"/>
                      <a:srcRect/>
                      <a:stretch>
                        <a:fillRect/>
                      </a:stretch>
                    </p:blipFill>
                    <p:spPr bwMode="auto">
                      <a:xfrm>
                        <a:off x="188867" y="303213"/>
                        <a:ext cx="8421733" cy="6249987"/>
                      </a:xfrm>
                      <a:prstGeom prst="rect">
                        <a:avLst/>
                      </a:prstGeom>
                      <a:noFill/>
                      <a:ln>
                        <a:noFill/>
                      </a:ln>
                      <a:effec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70082" name="Group 2"/>
          <p:cNvGraphicFramePr>
            <a:graphicFrameLocks noGrp="1"/>
          </p:cNvGraphicFramePr>
          <p:nvPr>
            <p:ph sz="half" idx="1"/>
          </p:nvPr>
        </p:nvGraphicFramePr>
        <p:xfrm>
          <a:off x="457200" y="1600200"/>
          <a:ext cx="4038600" cy="8290112"/>
        </p:xfrm>
        <a:graphic>
          <a:graphicData uri="http://schemas.openxmlformats.org/drawingml/2006/table">
            <a:tbl>
              <a:tblPr/>
              <a:tblGrid>
                <a:gridCol w="357188"/>
                <a:gridCol w="1881187"/>
                <a:gridCol w="652463"/>
                <a:gridCol w="573087"/>
                <a:gridCol w="574675"/>
              </a:tblGrid>
              <a:tr h="518120">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cap="fla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cap="fla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cap="flat">
                      <a:noFill/>
                    </a:lnT>
                    <a:lnB>
                      <a:noFill/>
                    </a:lnB>
                    <a:lnTlToBr>
                      <a:noFill/>
                    </a:lnTlToBr>
                    <a:lnBlToTr>
                      <a:noFill/>
                    </a:lnBlToTr>
                    <a:noFill/>
                  </a:tcPr>
                </a:tc>
              </a:tr>
              <a:tr h="518120">
                <a:tc gridSpan="4">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gridSpan="4">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gridSpan="3">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Arial" charset="0"/>
                        </a:rPr>
                        <a:t>4.</a:t>
                      </a: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a:noFill/>
                    </a:lnB>
                    <a:lnTlToBr>
                      <a:noFill/>
                    </a:lnTlToBr>
                    <a:lnBlToTr>
                      <a:noFill/>
                    </a:lnBlToTr>
                    <a:noFill/>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Arial" charset="0"/>
                        </a:rPr>
                        <a:t>What is the book value of the building</a:t>
                      </a: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Arial" charset="0"/>
                        </a:rPr>
                        <a:t>at the end of 2007?</a:t>
                      </a: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a:noFill/>
                    </a:lnB>
                    <a:lnTlToBr>
                      <a:noFill/>
                    </a:lnTlToBr>
                    <a:lnBlToTr>
                      <a:noFill/>
                    </a:lnBlToTr>
                    <a:noFill/>
                  </a:tcPr>
                </a:tc>
              </a:tr>
              <a:tr h="51812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Arial" charset="0"/>
                        </a:rPr>
                        <a:t>5.</a:t>
                      </a: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cap="flat">
                      <a:noFill/>
                    </a:lnL>
                    <a:lnR>
                      <a:noFill/>
                    </a:lnR>
                    <a:lnT>
                      <a:noFill/>
                    </a:lnT>
                    <a:lnB cap="flat">
                      <a:noFill/>
                    </a:lnB>
                    <a:lnTlToBr>
                      <a:noFill/>
                    </a:lnTlToBr>
                    <a:lnBlToTr>
                      <a:noFill/>
                    </a:lnBlToTr>
                    <a:noFill/>
                  </a:tcPr>
                </a:tc>
                <a:tc gridSpan="2">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cs typeface="Arial" charset="0"/>
                        </a:rPr>
                        <a:t>What is the estimated life of the building?</a:t>
                      </a:r>
                      <a:endParaRPr kumimoji="0" lang="en-US" sz="2400" b="0" i="0" u="none" strike="noStrike" cap="none" normalizeH="0" baseline="0" smtClean="0">
                        <a:ln>
                          <a:noFill/>
                        </a:ln>
                        <a:solidFill>
                          <a:schemeClr val="tx1"/>
                        </a:solidFill>
                        <a:effectLst/>
                        <a:latin typeface="Times New Roman" pitchFamily="18" charset="0"/>
                      </a:endParaRPr>
                    </a:p>
                  </a:txBody>
                  <a:tcPr marT="45706" marB="45706" anchor="b" horzOverflow="overflow">
                    <a:lnL>
                      <a:noFill/>
                    </a:lnL>
                    <a:lnR>
                      <a:noFill/>
                    </a:lnR>
                    <a:lnT>
                      <a:noFill/>
                    </a:lnT>
                    <a:lnB cap="flat">
                      <a:noFill/>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6" marB="45706" anchor="b" horzOverflow="overflow">
                    <a:lnL>
                      <a:noFill/>
                    </a:lnL>
                    <a:lnR cap="flat">
                      <a:noFill/>
                    </a:lnR>
                    <a:lnT>
                      <a:noFill/>
                    </a:lnT>
                    <a:lnB cap="flat">
                      <a:noFill/>
                    </a:lnB>
                    <a:lnTlToBr>
                      <a:noFill/>
                    </a:lnTlToBr>
                    <a:lnBlToTr>
                      <a:noFill/>
                    </a:lnBlToTr>
                    <a:noFill/>
                  </a:tcPr>
                </a:tc>
              </a:tr>
            </a:tbl>
          </a:graphicData>
        </a:graphic>
      </p:graphicFrame>
      <p:graphicFrame>
        <p:nvGraphicFramePr>
          <p:cNvPr id="30788" name="Object 72"/>
          <p:cNvGraphicFramePr>
            <a:graphicFrameLocks noGrp="1" noChangeAspect="1"/>
          </p:cNvGraphicFramePr>
          <p:nvPr>
            <p:ph sz="half" idx="2"/>
            <p:extLst>
              <p:ext uri="{D42A27DB-BD31-4B8C-83A1-F6EECF244321}">
                <p14:modId xmlns:p14="http://schemas.microsoft.com/office/powerpoint/2010/main" val="3985631499"/>
              </p:ext>
            </p:extLst>
          </p:nvPr>
        </p:nvGraphicFramePr>
        <p:xfrm>
          <a:off x="152400" y="10886"/>
          <a:ext cx="8445500" cy="6600825"/>
        </p:xfrm>
        <a:graphic>
          <a:graphicData uri="http://schemas.openxmlformats.org/presentationml/2006/ole">
            <mc:AlternateContent xmlns:mc="http://schemas.openxmlformats.org/markup-compatibility/2006">
              <mc:Choice xmlns:v="urn:schemas-microsoft-com:vml" Requires="v">
                <p:oleObj spid="_x0000_s30817" name="Worksheet" r:id="rId4" imgW="3181356" imgH="2486160" progId="Excel.Sheet.8">
                  <p:embed/>
                </p:oleObj>
              </mc:Choice>
              <mc:Fallback>
                <p:oleObj name="Worksheet" r:id="rId4" imgW="3181356" imgH="2486160" progId="Excel.Sheet.8">
                  <p:embed/>
                  <p:pic>
                    <p:nvPicPr>
                      <p:cNvPr id="0" name="Object 72"/>
                      <p:cNvPicPr>
                        <a:picLocks noChangeAspect="1" noChangeArrowheads="1"/>
                      </p:cNvPicPr>
                      <p:nvPr/>
                    </p:nvPicPr>
                    <p:blipFill>
                      <a:blip r:embed="rId5"/>
                      <a:srcRect/>
                      <a:stretch>
                        <a:fillRect/>
                      </a:stretch>
                    </p:blipFill>
                    <p:spPr bwMode="auto">
                      <a:xfrm>
                        <a:off x="152400" y="10886"/>
                        <a:ext cx="8445500" cy="660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52400" y="152400"/>
            <a:ext cx="8763000" cy="644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3200" b="1" u="sng" dirty="0">
                <a:solidFill>
                  <a:srgbClr val="CC0000"/>
                </a:solidFill>
              </a:rPr>
              <a:t>Jan Corporation (</a:t>
            </a:r>
            <a:r>
              <a:rPr lang="en-US" altLang="en-US" sz="3200" b="1" u="sng" dirty="0" err="1">
                <a:solidFill>
                  <a:srgbClr val="CC0000"/>
                </a:solidFill>
              </a:rPr>
              <a:t>JanCorp</a:t>
            </a:r>
            <a:r>
              <a:rPr lang="en-US" altLang="en-US" sz="3200" b="1" u="sng" dirty="0">
                <a:solidFill>
                  <a:srgbClr val="CC0000"/>
                </a:solidFill>
              </a:rPr>
              <a:t>.) Slide 3</a:t>
            </a:r>
          </a:p>
          <a:p>
            <a:pPr eaLnBrk="1" hangingPunct="1">
              <a:spcBef>
                <a:spcPct val="40000"/>
              </a:spcBef>
            </a:pPr>
            <a:r>
              <a:rPr lang="en-US" altLang="en-US" sz="2800" b="1" dirty="0"/>
              <a:t>Suppose a tenant came to Jan Corporation’s office on </a:t>
            </a:r>
            <a:r>
              <a:rPr lang="en-US" altLang="en-US" sz="2800" b="1" dirty="0" smtClean="0"/>
              <a:t>12-31-13 </a:t>
            </a:r>
            <a:r>
              <a:rPr lang="en-US" altLang="en-US" sz="2800" b="1" dirty="0"/>
              <a:t>and gave a check for rent for one office for </a:t>
            </a:r>
            <a:r>
              <a:rPr lang="en-US" altLang="en-US" sz="2800" b="1" dirty="0" smtClean="0"/>
              <a:t>2014.  </a:t>
            </a:r>
            <a:r>
              <a:rPr lang="en-US" altLang="en-US" sz="2800" b="1" dirty="0"/>
              <a:t>Tenant paid for all of </a:t>
            </a:r>
            <a:r>
              <a:rPr lang="en-US" altLang="en-US" sz="2800" b="1" dirty="0" smtClean="0"/>
              <a:t>2014.</a:t>
            </a:r>
            <a:r>
              <a:rPr lang="en-US" altLang="en-US" sz="2800" b="1" dirty="0"/>
              <a:t/>
            </a:r>
            <a:br>
              <a:rPr lang="en-US" altLang="en-US" sz="2800" b="1" dirty="0"/>
            </a:br>
            <a:r>
              <a:rPr lang="en-US" altLang="en-US" sz="2800" b="1" dirty="0"/>
              <a:t>This transaction was not recorded in the accounts, shown on slide 1 for </a:t>
            </a:r>
            <a:r>
              <a:rPr lang="en-US" altLang="en-US" sz="2800" b="1" dirty="0" err="1"/>
              <a:t>JanCorp</a:t>
            </a:r>
            <a:r>
              <a:rPr lang="en-US" altLang="en-US" sz="2800" b="1" dirty="0"/>
              <a:t>. </a:t>
            </a:r>
          </a:p>
          <a:p>
            <a:pPr eaLnBrk="1" hangingPunct="1">
              <a:spcBef>
                <a:spcPct val="40000"/>
              </a:spcBef>
            </a:pPr>
            <a:r>
              <a:rPr lang="en-US" altLang="en-US" sz="2800" b="1" dirty="0"/>
              <a:t>Assume you make the appropriate entry for this check received on </a:t>
            </a:r>
            <a:r>
              <a:rPr lang="en-US" altLang="en-US" sz="2800" b="1" dirty="0" smtClean="0"/>
              <a:t>12-31-13.</a:t>
            </a:r>
            <a:endParaRPr lang="en-US" altLang="en-US" sz="2800" b="1" dirty="0"/>
          </a:p>
          <a:p>
            <a:pPr eaLnBrk="1" hangingPunct="1">
              <a:spcBef>
                <a:spcPct val="40000"/>
              </a:spcBef>
            </a:pPr>
            <a:r>
              <a:rPr lang="en-US" altLang="en-US" sz="2800" b="1" dirty="0"/>
              <a:t>How will your entry for this payment change the list of accounts and balances shown on </a:t>
            </a:r>
            <a:br>
              <a:rPr lang="en-US" altLang="en-US" sz="2800" b="1" dirty="0"/>
            </a:br>
            <a:r>
              <a:rPr lang="en-US" altLang="en-US" sz="2800" b="1" dirty="0"/>
              <a:t>Slide 1 for </a:t>
            </a:r>
            <a:r>
              <a:rPr lang="en-US" altLang="en-US" sz="2800" b="1" dirty="0" err="1"/>
              <a:t>JanCorp</a:t>
            </a:r>
            <a:r>
              <a:rPr lang="en-US" altLang="en-US" sz="2800" b="1" dirty="0"/>
              <a:t>? How will it change the amount of federal income tax owed for </a:t>
            </a:r>
            <a:r>
              <a:rPr lang="en-US" altLang="en-US" sz="2800" b="1" dirty="0" smtClean="0"/>
              <a:t>2013?</a:t>
            </a:r>
            <a:endParaRPr lang="en-US" altLang="en-US" sz="2800" b="1" dirty="0"/>
          </a:p>
          <a:p>
            <a:pPr eaLnBrk="1" hangingPunct="1">
              <a:spcBef>
                <a:spcPct val="40000"/>
              </a:spcBef>
            </a:pPr>
            <a:r>
              <a:rPr lang="en-US" altLang="en-US" sz="2800" b="1" dirty="0"/>
              <a:t>See Chapter 19 of </a:t>
            </a:r>
            <a:r>
              <a:rPr lang="en-US" altLang="en-US" sz="2800" b="1" dirty="0" err="1"/>
              <a:t>Kieso</a:t>
            </a:r>
            <a:r>
              <a:rPr lang="en-US" altLang="en-US" sz="2800" b="1" dirty="0"/>
              <a:t>-page </a:t>
            </a:r>
            <a:r>
              <a:rPr lang="en-US" altLang="en-US" sz="2800" b="1" dirty="0" smtClean="0"/>
              <a:t>1001 </a:t>
            </a:r>
            <a:r>
              <a:rPr lang="en-US" altLang="en-US" sz="2800" b="1" dirty="0"/>
              <a:t>(</a:t>
            </a:r>
            <a:r>
              <a:rPr lang="en-US" altLang="en-US" sz="2800" b="1" dirty="0" smtClean="0"/>
              <a:t>13</a:t>
            </a:r>
            <a:r>
              <a:rPr lang="en-US" altLang="en-US" sz="2800" b="1" baseline="30000" dirty="0" smtClean="0"/>
              <a:t>th</a:t>
            </a:r>
            <a:r>
              <a:rPr lang="en-US" altLang="en-US" sz="2800" b="1" dirty="0" smtClean="0"/>
              <a:t> </a:t>
            </a:r>
            <a:r>
              <a:rPr lang="en-US" altLang="en-US" sz="2800" b="1" dirty="0"/>
              <a:t>edition).</a:t>
            </a:r>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04800" y="304800"/>
            <a:ext cx="8610600" cy="613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3600" b="1" u="sng">
                <a:solidFill>
                  <a:srgbClr val="CC0000"/>
                </a:solidFill>
              </a:rPr>
              <a:t>Jan Corporation (JanCorp.) Slide 4</a:t>
            </a:r>
          </a:p>
          <a:p>
            <a:pPr eaLnBrk="1" hangingPunct="1">
              <a:spcBef>
                <a:spcPct val="40000"/>
              </a:spcBef>
            </a:pPr>
            <a:r>
              <a:rPr lang="en-US" altLang="en-US" sz="3600" b="1"/>
              <a:t>Explain how you might compute the tax owed by JanCorp for:</a:t>
            </a:r>
          </a:p>
          <a:p>
            <a:pPr eaLnBrk="1" hangingPunct="1">
              <a:spcBef>
                <a:spcPct val="40000"/>
              </a:spcBef>
            </a:pPr>
            <a:r>
              <a:rPr lang="en-US" altLang="en-US" sz="3600" b="1"/>
              <a:t>Sales tax.</a:t>
            </a:r>
          </a:p>
          <a:p>
            <a:pPr eaLnBrk="1" hangingPunct="1">
              <a:spcBef>
                <a:spcPct val="40000"/>
              </a:spcBef>
            </a:pPr>
            <a:r>
              <a:rPr lang="en-US" altLang="en-US" sz="3600" b="1"/>
              <a:t>Property tax.</a:t>
            </a:r>
          </a:p>
          <a:p>
            <a:pPr eaLnBrk="1" hangingPunct="1">
              <a:spcBef>
                <a:spcPct val="40000"/>
              </a:spcBef>
            </a:pPr>
            <a:r>
              <a:rPr lang="en-US" altLang="en-US" sz="3600" b="1"/>
              <a:t>Franchise tax.</a:t>
            </a:r>
          </a:p>
          <a:p>
            <a:pPr eaLnBrk="1" hangingPunct="1">
              <a:spcBef>
                <a:spcPct val="40000"/>
              </a:spcBef>
            </a:pPr>
            <a:r>
              <a:rPr lang="en-US" altLang="en-US" sz="3600" b="1"/>
              <a:t>Income tax.</a:t>
            </a:r>
          </a:p>
          <a:p>
            <a:pPr eaLnBrk="1" hangingPunct="1">
              <a:spcBef>
                <a:spcPct val="40000"/>
              </a:spcBef>
            </a:pPr>
            <a:r>
              <a:rPr lang="en-US" altLang="en-US" sz="2400" b="1"/>
              <a:t>(Ignore statement earlier that the corporation does not pay income tax.)</a:t>
            </a:r>
          </a:p>
        </p:txBody>
      </p:sp>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152400" y="228600"/>
            <a:ext cx="8839200" cy="65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5400" b="1" dirty="0">
                <a:solidFill>
                  <a:srgbClr val="CC0000"/>
                </a:solidFill>
              </a:rPr>
              <a:t>Mary’s salary is $120,000 per year. </a:t>
            </a:r>
            <a:br>
              <a:rPr lang="en-US" altLang="en-US" sz="5400" b="1" dirty="0">
                <a:solidFill>
                  <a:srgbClr val="CC0000"/>
                </a:solidFill>
              </a:rPr>
            </a:br>
            <a:r>
              <a:rPr lang="en-US" altLang="en-US" sz="5400" b="1" dirty="0">
                <a:solidFill>
                  <a:srgbClr val="CC0000"/>
                </a:solidFill>
              </a:rPr>
              <a:t>Her federal income tax withheld is $</a:t>
            </a:r>
            <a:r>
              <a:rPr lang="en-US" altLang="en-US" sz="5400" b="1" dirty="0" smtClean="0">
                <a:solidFill>
                  <a:srgbClr val="CC0000"/>
                </a:solidFill>
              </a:rPr>
              <a:t>21,000</a:t>
            </a:r>
            <a:r>
              <a:rPr lang="en-US" altLang="en-US" sz="5400" b="1" dirty="0">
                <a:solidFill>
                  <a:srgbClr val="CC0000"/>
                </a:solidFill>
              </a:rPr>
              <a:t>. </a:t>
            </a:r>
            <a:br>
              <a:rPr lang="en-US" altLang="en-US" sz="5400" b="1" dirty="0">
                <a:solidFill>
                  <a:srgbClr val="CC0000"/>
                </a:solidFill>
              </a:rPr>
            </a:br>
            <a:r>
              <a:rPr lang="en-US" altLang="en-US" sz="5400" b="1" dirty="0">
                <a:solidFill>
                  <a:srgbClr val="CC0000"/>
                </a:solidFill>
              </a:rPr>
              <a:t>There is no state income tax. What is her take-home pay for the year? </a:t>
            </a:r>
          </a:p>
          <a:p>
            <a:pPr eaLnBrk="1" hangingPunct="1"/>
            <a:r>
              <a:rPr lang="en-US" altLang="en-US" sz="4000" b="1" dirty="0">
                <a:solidFill>
                  <a:srgbClr val="CC0000"/>
                </a:solidFill>
              </a:rPr>
              <a:t>See following slide.</a:t>
            </a:r>
            <a:endParaRPr lang="en-US" altLang="en-US" sz="4800" b="1" dirty="0">
              <a:solidFill>
                <a:srgbClr val="CC0000"/>
              </a:solidFill>
            </a:endParaRPr>
          </a:p>
        </p:txBody>
      </p:sp>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sz="half" idx="1"/>
          </p:nvPr>
        </p:nvSpPr>
        <p:spPr>
          <a:xfrm>
            <a:off x="457200" y="1600200"/>
            <a:ext cx="4037013" cy="4525963"/>
          </a:xfrm>
        </p:spPr>
        <p:txBody>
          <a:bodyPr/>
          <a:lstStyle/>
          <a:p>
            <a:pPr marL="358775" indent="-358775" defTabSz="955675" eaLnBrk="1" hangingPunct="1">
              <a:buFontTx/>
              <a:buNone/>
            </a:pPr>
            <a:r>
              <a:rPr lang="en-US" altLang="en-US" sz="2800" smtClean="0"/>
              <a:t> </a:t>
            </a:r>
            <a:endParaRPr lang="en-US" altLang="en-US" sz="2800" smtClean="0">
              <a:hlinkClick r:id="rId4" action="ppaction://hlinksldjump"/>
            </a:endParaRPr>
          </a:p>
        </p:txBody>
      </p:sp>
      <p:graphicFrame>
        <p:nvGraphicFramePr>
          <p:cNvPr id="34819" name="Object 3"/>
          <p:cNvGraphicFramePr>
            <a:graphicFrameLocks noGrp="1" noChangeAspect="1"/>
          </p:cNvGraphicFramePr>
          <p:nvPr>
            <p:ph sz="half" idx="2"/>
            <p:extLst>
              <p:ext uri="{D42A27DB-BD31-4B8C-83A1-F6EECF244321}">
                <p14:modId xmlns:p14="http://schemas.microsoft.com/office/powerpoint/2010/main" val="2984390370"/>
              </p:ext>
            </p:extLst>
          </p:nvPr>
        </p:nvGraphicFramePr>
        <p:xfrm>
          <a:off x="433388" y="508000"/>
          <a:ext cx="8253412" cy="5803900"/>
        </p:xfrm>
        <a:graphic>
          <a:graphicData uri="http://schemas.openxmlformats.org/presentationml/2006/ole">
            <mc:AlternateContent xmlns:mc="http://schemas.openxmlformats.org/markup-compatibility/2006">
              <mc:Choice xmlns:v="urn:schemas-microsoft-com:vml" Requires="v">
                <p:oleObj spid="_x0000_s34849" name="Worksheet" r:id="rId5" imgW="3931839" imgH="2766096" progId="Excel.Sheet.8">
                  <p:embed/>
                </p:oleObj>
              </mc:Choice>
              <mc:Fallback>
                <p:oleObj name="Worksheet" r:id="rId5" imgW="3931839" imgH="2766096" progId="Excel.Sheet.8">
                  <p:embed/>
                  <p:pic>
                    <p:nvPicPr>
                      <p:cNvPr id="0" name="Object 3"/>
                      <p:cNvPicPr>
                        <a:picLocks noChangeAspect="1" noChangeArrowheads="1"/>
                      </p:cNvPicPr>
                      <p:nvPr/>
                    </p:nvPicPr>
                    <p:blipFill>
                      <a:blip r:embed="rId6"/>
                      <a:srcRect/>
                      <a:stretch>
                        <a:fillRect/>
                      </a:stretch>
                    </p:blipFill>
                    <p:spPr bwMode="auto">
                      <a:xfrm>
                        <a:off x="433388" y="508000"/>
                        <a:ext cx="8253412" cy="5803900"/>
                      </a:xfrm>
                      <a:prstGeom prst="rect">
                        <a:avLst/>
                      </a:prstGeom>
                      <a:noFill/>
                      <a:ln>
                        <a:noFill/>
                      </a:ln>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584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49157" name="Rectangle 5"/>
          <p:cNvSpPr>
            <a:spLocks noGrp="1" noChangeArrowheads="1"/>
          </p:cNvSpPr>
          <p:nvPr>
            <p:ph type="body" idx="1"/>
          </p:nvPr>
        </p:nvSpPr>
        <p:spPr>
          <a:xfrm>
            <a:off x="228600" y="228600"/>
            <a:ext cx="8534400" cy="6400800"/>
          </a:xfrm>
          <a:solidFill>
            <a:schemeClr val="accent1">
              <a:lumMod val="40000"/>
              <a:lumOff val="60000"/>
              <a:alpha val="90000"/>
            </a:schemeClr>
          </a:solidFill>
          <a:ln w="127000">
            <a:solidFill>
              <a:schemeClr val="tx1">
                <a:alpha val="90000"/>
              </a:schemeClr>
            </a:solidFill>
          </a:ln>
        </p:spPr>
        <p:txBody>
          <a:bodyPr lIns="92075" tIns="46038" rIns="92075" bIns="46038"/>
          <a:lstStyle/>
          <a:p>
            <a:pPr marL="0" indent="0" algn="ctr">
              <a:buFont typeface="Arial" charset="0"/>
              <a:buNone/>
              <a:defRPr/>
            </a:pPr>
            <a:endParaRPr lang="en-US" sz="4400" b="1" i="1" dirty="0" smtClean="0"/>
          </a:p>
          <a:p>
            <a:pPr marL="0" indent="0" algn="ctr">
              <a:buFont typeface="Arial" charset="0"/>
              <a:buNone/>
              <a:defRPr/>
            </a:pPr>
            <a:r>
              <a:rPr lang="en-US" sz="9600" b="1" dirty="0" smtClean="0"/>
              <a:t>Sources of Federal Income Tax Law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7">
                                            <p:txEl>
                                              <p:pRg st="1" end="1"/>
                                            </p:txEl>
                                          </p:spTgt>
                                        </p:tgtEl>
                                        <p:attrNameLst>
                                          <p:attrName>style.visibility</p:attrName>
                                        </p:attrNameLst>
                                      </p:cBhvr>
                                      <p:to>
                                        <p:strVal val="visible"/>
                                      </p:to>
                                    </p:set>
                                    <p:animEffect transition="in" filter="wipe(left)">
                                      <p:cBhvr>
                                        <p:cTn id="7" dur="500"/>
                                        <p:tgtEl>
                                          <p:spTgt spid="4915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build="p" bldLvl="2"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686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49157" name="Rectangle 5"/>
          <p:cNvSpPr>
            <a:spLocks noGrp="1" noChangeArrowheads="1"/>
          </p:cNvSpPr>
          <p:nvPr>
            <p:ph type="body" idx="1"/>
          </p:nvPr>
        </p:nvSpPr>
        <p:spPr>
          <a:xfrm>
            <a:off x="228600" y="152400"/>
            <a:ext cx="8763000" cy="6477000"/>
          </a:xfrm>
          <a:noFill/>
        </p:spPr>
        <p:txBody>
          <a:bodyPr lIns="92075" tIns="46038" rIns="92075" bIns="46038"/>
          <a:lstStyle/>
          <a:p>
            <a:pPr>
              <a:buFont typeface="Arial" charset="0"/>
              <a:buNone/>
            </a:pPr>
            <a:r>
              <a:rPr lang="en-US" altLang="en-US" sz="4000" b="1" u="sng" smtClean="0"/>
              <a:t>Sources of Fed. Income Tax Law </a:t>
            </a:r>
          </a:p>
          <a:p>
            <a:r>
              <a:rPr lang="en-US" altLang="en-US" sz="4000" b="1" u="sng" smtClean="0">
                <a:solidFill>
                  <a:srgbClr val="FF0000"/>
                </a:solidFill>
              </a:rPr>
              <a:t>Legislative</a:t>
            </a:r>
          </a:p>
          <a:p>
            <a:pPr lvl="1"/>
            <a:r>
              <a:rPr lang="en-US" altLang="en-US" sz="3600" b="1" smtClean="0"/>
              <a:t> Law (Internal Revenue Code)</a:t>
            </a:r>
          </a:p>
          <a:p>
            <a:r>
              <a:rPr lang="en-US" altLang="en-US" sz="4000" b="1" u="sng" smtClean="0">
                <a:solidFill>
                  <a:srgbClr val="FF0000"/>
                </a:solidFill>
              </a:rPr>
              <a:t>Administrative</a:t>
            </a:r>
          </a:p>
          <a:p>
            <a:pPr lvl="1"/>
            <a:r>
              <a:rPr lang="en-US" altLang="en-US" sz="3600" b="1" smtClean="0"/>
              <a:t>Treasury Regulations</a:t>
            </a:r>
          </a:p>
          <a:p>
            <a:pPr lvl="1"/>
            <a:r>
              <a:rPr lang="en-US" altLang="en-US" sz="3600" b="1" smtClean="0"/>
              <a:t>IRS Pronouncements</a:t>
            </a:r>
          </a:p>
          <a:p>
            <a:r>
              <a:rPr lang="en-US" altLang="en-US" sz="4000" b="1" u="sng" smtClean="0">
                <a:solidFill>
                  <a:srgbClr val="FF0000"/>
                </a:solidFill>
              </a:rPr>
              <a:t>Judicial</a:t>
            </a:r>
          </a:p>
          <a:p>
            <a:pPr lvl="1"/>
            <a:r>
              <a:rPr lang="en-US" altLang="en-US" sz="3600" b="1" smtClean="0"/>
              <a:t>Supreme Court</a:t>
            </a:r>
          </a:p>
          <a:p>
            <a:pPr lvl="1"/>
            <a:r>
              <a:rPr lang="en-US" altLang="en-US" sz="3600" b="1" smtClean="0"/>
              <a:t>Other courts</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9157">
                                            <p:txEl>
                                              <p:pRg st="0" end="0"/>
                                            </p:txEl>
                                          </p:spTgt>
                                        </p:tgtEl>
                                        <p:attrNameLst>
                                          <p:attrName>style.visibility</p:attrName>
                                        </p:attrNameLst>
                                      </p:cBhvr>
                                      <p:to>
                                        <p:strVal val="visible"/>
                                      </p:to>
                                    </p:set>
                                    <p:animEffect transition="in" filter="wipe(left)">
                                      <p:cBhvr>
                                        <p:cTn id="7" dur="500"/>
                                        <p:tgtEl>
                                          <p:spTgt spid="4915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9157">
                                            <p:txEl>
                                              <p:pRg st="1" end="1"/>
                                            </p:txEl>
                                          </p:spTgt>
                                        </p:tgtEl>
                                        <p:attrNameLst>
                                          <p:attrName>style.visibility</p:attrName>
                                        </p:attrNameLst>
                                      </p:cBhvr>
                                      <p:to>
                                        <p:strVal val="visible"/>
                                      </p:to>
                                    </p:set>
                                    <p:animEffect transition="in" filter="wipe(left)">
                                      <p:cBhvr>
                                        <p:cTn id="12" dur="500"/>
                                        <p:tgtEl>
                                          <p:spTgt spid="4915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9157">
                                            <p:txEl>
                                              <p:pRg st="2" end="2"/>
                                            </p:txEl>
                                          </p:spTgt>
                                        </p:tgtEl>
                                        <p:attrNameLst>
                                          <p:attrName>style.visibility</p:attrName>
                                        </p:attrNameLst>
                                      </p:cBhvr>
                                      <p:to>
                                        <p:strVal val="visible"/>
                                      </p:to>
                                    </p:set>
                                    <p:animEffect transition="in" filter="wipe(left)">
                                      <p:cBhvr>
                                        <p:cTn id="17" dur="500"/>
                                        <p:tgtEl>
                                          <p:spTgt spid="4915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9157">
                                            <p:txEl>
                                              <p:pRg st="3" end="3"/>
                                            </p:txEl>
                                          </p:spTgt>
                                        </p:tgtEl>
                                        <p:attrNameLst>
                                          <p:attrName>style.visibility</p:attrName>
                                        </p:attrNameLst>
                                      </p:cBhvr>
                                      <p:to>
                                        <p:strVal val="visible"/>
                                      </p:to>
                                    </p:set>
                                    <p:animEffect transition="in" filter="wipe(left)">
                                      <p:cBhvr>
                                        <p:cTn id="22" dur="500"/>
                                        <p:tgtEl>
                                          <p:spTgt spid="4915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9157">
                                            <p:txEl>
                                              <p:pRg st="4" end="4"/>
                                            </p:txEl>
                                          </p:spTgt>
                                        </p:tgtEl>
                                        <p:attrNameLst>
                                          <p:attrName>style.visibility</p:attrName>
                                        </p:attrNameLst>
                                      </p:cBhvr>
                                      <p:to>
                                        <p:strVal val="visible"/>
                                      </p:to>
                                    </p:set>
                                    <p:animEffect transition="in" filter="wipe(left)">
                                      <p:cBhvr>
                                        <p:cTn id="27" dur="500"/>
                                        <p:tgtEl>
                                          <p:spTgt spid="4915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9157">
                                            <p:txEl>
                                              <p:pRg st="5" end="5"/>
                                            </p:txEl>
                                          </p:spTgt>
                                        </p:tgtEl>
                                        <p:attrNameLst>
                                          <p:attrName>style.visibility</p:attrName>
                                        </p:attrNameLst>
                                      </p:cBhvr>
                                      <p:to>
                                        <p:strVal val="visible"/>
                                      </p:to>
                                    </p:set>
                                    <p:animEffect transition="in" filter="wipe(left)">
                                      <p:cBhvr>
                                        <p:cTn id="32" dur="500"/>
                                        <p:tgtEl>
                                          <p:spTgt spid="4915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9157">
                                            <p:txEl>
                                              <p:pRg st="6" end="6"/>
                                            </p:txEl>
                                          </p:spTgt>
                                        </p:tgtEl>
                                        <p:attrNameLst>
                                          <p:attrName>style.visibility</p:attrName>
                                        </p:attrNameLst>
                                      </p:cBhvr>
                                      <p:to>
                                        <p:strVal val="visible"/>
                                      </p:to>
                                    </p:set>
                                    <p:animEffect transition="in" filter="wipe(left)">
                                      <p:cBhvr>
                                        <p:cTn id="37" dur="500"/>
                                        <p:tgtEl>
                                          <p:spTgt spid="4915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9157">
                                            <p:txEl>
                                              <p:pRg st="7" end="7"/>
                                            </p:txEl>
                                          </p:spTgt>
                                        </p:tgtEl>
                                        <p:attrNameLst>
                                          <p:attrName>style.visibility</p:attrName>
                                        </p:attrNameLst>
                                      </p:cBhvr>
                                      <p:to>
                                        <p:strVal val="visible"/>
                                      </p:to>
                                    </p:set>
                                    <p:animEffect transition="in" filter="wipe(left)">
                                      <p:cBhvr>
                                        <p:cTn id="42" dur="500"/>
                                        <p:tgtEl>
                                          <p:spTgt spid="49157">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9157">
                                            <p:txEl>
                                              <p:pRg st="8" end="8"/>
                                            </p:txEl>
                                          </p:spTgt>
                                        </p:tgtEl>
                                        <p:attrNameLst>
                                          <p:attrName>style.visibility</p:attrName>
                                        </p:attrNameLst>
                                      </p:cBhvr>
                                      <p:to>
                                        <p:strVal val="visible"/>
                                      </p:to>
                                    </p:set>
                                    <p:animEffect transition="in" filter="wipe(left)">
                                      <p:cBhvr>
                                        <p:cTn id="47" dur="500"/>
                                        <p:tgtEl>
                                          <p:spTgt spid="4915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7" grpId="0" build="p" bldLvl="2"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28600" y="228600"/>
            <a:ext cx="8610600" cy="60198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6147" name="Object 3"/>
          <p:cNvGraphicFramePr>
            <a:graphicFrameLocks noChangeAspect="1"/>
          </p:cNvGraphicFramePr>
          <p:nvPr/>
        </p:nvGraphicFramePr>
        <p:xfrm>
          <a:off x="152400" y="152400"/>
          <a:ext cx="8710613" cy="6424613"/>
        </p:xfrm>
        <a:graphic>
          <a:graphicData uri="http://schemas.openxmlformats.org/presentationml/2006/ole">
            <mc:AlternateContent xmlns:mc="http://schemas.openxmlformats.org/markup-compatibility/2006">
              <mc:Choice xmlns:v="urn:schemas-microsoft-com:vml" Requires="v">
                <p:oleObj spid="_x0000_s6176" name="Worksheet" r:id="rId4" imgW="5162670" imgH="3781335" progId="Excel.Sheet.12">
                  <p:embed/>
                </p:oleObj>
              </mc:Choice>
              <mc:Fallback>
                <p:oleObj name="Worksheet" r:id="rId4" imgW="5162670" imgH="3781335"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152400"/>
                        <a:ext cx="8710613" cy="642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28600" y="533400"/>
            <a:ext cx="8610600" cy="57150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37891" name="Object 3"/>
          <p:cNvGraphicFramePr>
            <a:graphicFrameLocks noChangeAspect="1"/>
          </p:cNvGraphicFramePr>
          <p:nvPr>
            <p:extLst>
              <p:ext uri="{D42A27DB-BD31-4B8C-83A1-F6EECF244321}">
                <p14:modId xmlns:p14="http://schemas.microsoft.com/office/powerpoint/2010/main" val="2360961542"/>
              </p:ext>
            </p:extLst>
          </p:nvPr>
        </p:nvGraphicFramePr>
        <p:xfrm>
          <a:off x="152400" y="152400"/>
          <a:ext cx="8867775" cy="6500813"/>
        </p:xfrm>
        <a:graphic>
          <a:graphicData uri="http://schemas.openxmlformats.org/presentationml/2006/ole">
            <mc:AlternateContent xmlns:mc="http://schemas.openxmlformats.org/markup-compatibility/2006">
              <mc:Choice xmlns:v="urn:schemas-microsoft-com:vml" Requires="v">
                <p:oleObj spid="_x0000_s37920" name="Worksheet" r:id="rId4" imgW="1234399" imgH="937224" progId="Excel.Sheet.12">
                  <p:embed/>
                </p:oleObj>
              </mc:Choice>
              <mc:Fallback>
                <p:oleObj name="Worksheet" r:id="rId4" imgW="1234399" imgH="937224" progId="Excel.Sheet.12">
                  <p:embed/>
                  <p:pic>
                    <p:nvPicPr>
                      <p:cNvPr id="0" name="Object 3"/>
                      <p:cNvPicPr>
                        <a:picLocks noChangeAspect="1" noChangeArrowheads="1"/>
                      </p:cNvPicPr>
                      <p:nvPr/>
                    </p:nvPicPr>
                    <p:blipFill>
                      <a:blip r:embed="rId5"/>
                      <a:srcRect/>
                      <a:stretch>
                        <a:fillRect/>
                      </a:stretch>
                    </p:blipFill>
                    <p:spPr bwMode="auto">
                      <a:xfrm>
                        <a:off x="152400" y="152400"/>
                        <a:ext cx="8867775" cy="650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914" name="Object 2"/>
          <p:cNvGraphicFramePr>
            <a:graphicFrameLocks noGrp="1" noChangeAspect="1"/>
          </p:cNvGraphicFramePr>
          <p:nvPr>
            <p:ph idx="1"/>
          </p:nvPr>
        </p:nvGraphicFramePr>
        <p:xfrm>
          <a:off x="157163" y="838200"/>
          <a:ext cx="8758237" cy="5097463"/>
        </p:xfrm>
        <a:graphic>
          <a:graphicData uri="http://schemas.openxmlformats.org/presentationml/2006/ole">
            <mc:AlternateContent xmlns:mc="http://schemas.openxmlformats.org/markup-compatibility/2006">
              <mc:Choice xmlns:v="urn:schemas-microsoft-com:vml" Requires="v">
                <p:oleObj spid="_x0000_s38943" name="Worksheet" r:id="rId4" imgW="3486240" imgH="2028825" progId="Excel.Sheet.8">
                  <p:embed/>
                </p:oleObj>
              </mc:Choice>
              <mc:Fallback>
                <p:oleObj name="Worksheet" r:id="rId4" imgW="3486240" imgH="2028825"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163" y="838200"/>
                        <a:ext cx="8758237" cy="509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38" name="Object 2"/>
          <p:cNvGraphicFramePr>
            <a:graphicFrameLocks noGrp="1" noChangeAspect="1"/>
          </p:cNvGraphicFramePr>
          <p:nvPr>
            <p:ph idx="1"/>
          </p:nvPr>
        </p:nvGraphicFramePr>
        <p:xfrm>
          <a:off x="247650" y="596900"/>
          <a:ext cx="8591550" cy="5516563"/>
        </p:xfrm>
        <a:graphic>
          <a:graphicData uri="http://schemas.openxmlformats.org/presentationml/2006/ole">
            <mc:AlternateContent xmlns:mc="http://schemas.openxmlformats.org/markup-compatibility/2006">
              <mc:Choice xmlns:v="urn:schemas-microsoft-com:vml" Requires="v">
                <p:oleObj spid="_x0000_s39967" name="Worksheet" r:id="rId4" imgW="2714752" imgH="1743185" progId="Excel.Sheet.8">
                  <p:embed/>
                </p:oleObj>
              </mc:Choice>
              <mc:Fallback>
                <p:oleObj name="Worksheet" r:id="rId4" imgW="2714752" imgH="1743185"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 y="596900"/>
                        <a:ext cx="8591550" cy="551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62" name="Object 2"/>
          <p:cNvGraphicFramePr>
            <a:graphicFrameLocks noGrp="1" noChangeAspect="1"/>
          </p:cNvGraphicFramePr>
          <p:nvPr>
            <p:ph/>
          </p:nvPr>
        </p:nvGraphicFramePr>
        <p:xfrm>
          <a:off x="625475" y="287338"/>
          <a:ext cx="7675563" cy="6081712"/>
        </p:xfrm>
        <a:graphic>
          <a:graphicData uri="http://schemas.openxmlformats.org/presentationml/2006/ole">
            <mc:AlternateContent xmlns:mc="http://schemas.openxmlformats.org/markup-compatibility/2006">
              <mc:Choice xmlns:v="urn:schemas-microsoft-com:vml" Requires="v">
                <p:oleObj spid="_x0000_s40991" name="Worksheet" r:id="rId4" imgW="2476579" imgH="1962090" progId="Excel.Sheet.8">
                  <p:embed/>
                </p:oleObj>
              </mc:Choice>
              <mc:Fallback>
                <p:oleObj name="Worksheet" r:id="rId4" imgW="2476579" imgH="196209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5475" y="287338"/>
                        <a:ext cx="7675563" cy="6081712"/>
                      </a:xfrm>
                      <a:prstGeom prst="rect">
                        <a:avLst/>
                      </a:prstGeom>
                      <a:noFill/>
                      <a:ln w="190500">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smtClean="0"/>
              <a:t> </a:t>
            </a:r>
          </a:p>
        </p:txBody>
      </p:sp>
      <p:sp>
        <p:nvSpPr>
          <p:cNvPr id="41987" name="Rectangle 3"/>
          <p:cNvSpPr>
            <a:spLocks noGrp="1" noChangeArrowheads="1"/>
          </p:cNvSpPr>
          <p:nvPr>
            <p:ph type="body" sz="half" idx="1"/>
          </p:nvPr>
        </p:nvSpPr>
        <p:spPr>
          <a:xfrm>
            <a:off x="152400" y="152400"/>
            <a:ext cx="8839200" cy="6553200"/>
          </a:xfrm>
          <a:noFill/>
        </p:spPr>
        <p:txBody>
          <a:bodyPr/>
          <a:lstStyle/>
          <a:p>
            <a:pPr marL="0" indent="0" algn="ctr">
              <a:buFontTx/>
              <a:buNone/>
            </a:pPr>
            <a:r>
              <a:rPr lang="en-US" altLang="en-US" sz="7200" b="1" u="sng" smtClean="0">
                <a:solidFill>
                  <a:srgbClr val="FF0000"/>
                </a:solidFill>
              </a:rPr>
              <a:t>Income</a:t>
            </a:r>
          </a:p>
          <a:p>
            <a:pPr marL="0" indent="0" algn="ctr">
              <a:buFontTx/>
              <a:buNone/>
            </a:pPr>
            <a:r>
              <a:rPr lang="en-US" altLang="en-US" sz="7200" b="1" smtClean="0"/>
              <a:t>What is </a:t>
            </a:r>
            <a:r>
              <a:rPr lang="en-US" altLang="en-US" sz="7200" b="1" u="sng" smtClean="0"/>
              <a:t>Gross Income</a:t>
            </a:r>
            <a:r>
              <a:rPr lang="en-US" altLang="en-US" sz="7200" b="1" smtClean="0"/>
              <a:t>?</a:t>
            </a:r>
          </a:p>
          <a:p>
            <a:pPr marL="0" indent="0">
              <a:buFontTx/>
              <a:buNone/>
            </a:pPr>
            <a:r>
              <a:rPr lang="en-US" altLang="en-US" sz="7200" b="1" smtClean="0"/>
              <a:t>What are </a:t>
            </a:r>
            <a:r>
              <a:rPr lang="en-US" altLang="en-US" sz="7200" b="1" u="sng" smtClean="0">
                <a:solidFill>
                  <a:srgbClr val="FF0000"/>
                </a:solidFill>
              </a:rPr>
              <a:t>Exclusions</a:t>
            </a:r>
            <a:r>
              <a:rPr lang="en-US" altLang="en-US" sz="7200" b="1" smtClean="0"/>
              <a:t>?</a:t>
            </a:r>
          </a:p>
          <a:p>
            <a:pPr marL="0" indent="0">
              <a:buFontTx/>
              <a:buNone/>
            </a:pPr>
            <a:r>
              <a:rPr lang="en-US" altLang="en-US" sz="7200" b="1" smtClean="0"/>
              <a:t>What is a </a:t>
            </a:r>
            <a:r>
              <a:rPr lang="en-US" altLang="en-US" sz="7200" b="1" u="sng" smtClean="0"/>
              <a:t>Deferral</a:t>
            </a:r>
            <a:r>
              <a:rPr lang="en-US" altLang="en-US" sz="7200" b="1" smtClean="0"/>
              <a:t>?</a:t>
            </a:r>
            <a:endParaRPr lang="en-US" altLang="en-US" sz="4800" b="1"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smtClean="0"/>
              <a:t> </a:t>
            </a:r>
          </a:p>
        </p:txBody>
      </p:sp>
      <p:sp>
        <p:nvSpPr>
          <p:cNvPr id="43011" name="Rectangle 3"/>
          <p:cNvSpPr>
            <a:spLocks noGrp="1" noChangeArrowheads="1"/>
          </p:cNvSpPr>
          <p:nvPr>
            <p:ph type="body" sz="half" idx="1"/>
          </p:nvPr>
        </p:nvSpPr>
        <p:spPr>
          <a:xfrm>
            <a:off x="152400" y="152400"/>
            <a:ext cx="8839200" cy="6553200"/>
          </a:xfrm>
          <a:noFill/>
        </p:spPr>
        <p:txBody>
          <a:bodyPr/>
          <a:lstStyle/>
          <a:p>
            <a:pPr marL="0" indent="0" algn="ctr">
              <a:buFontTx/>
              <a:buNone/>
            </a:pPr>
            <a:r>
              <a:rPr lang="en-US" altLang="en-US" sz="7200" b="1" u="sng" smtClean="0">
                <a:solidFill>
                  <a:srgbClr val="FF0000"/>
                </a:solidFill>
              </a:rPr>
              <a:t>GAAP vs. Tax</a:t>
            </a:r>
          </a:p>
          <a:p>
            <a:pPr marL="0" indent="0">
              <a:buFontTx/>
              <a:buNone/>
            </a:pPr>
            <a:r>
              <a:rPr lang="en-US" altLang="en-US" sz="7200" b="1" smtClean="0"/>
              <a:t>What are some differences between tax accounting rules and GAAP Rules?</a:t>
            </a:r>
            <a:endParaRPr lang="en-US" altLang="en-US" sz="4800" b="1"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tLang="en-US" smtClean="0"/>
              <a:t> </a:t>
            </a:r>
          </a:p>
        </p:txBody>
      </p:sp>
      <p:sp>
        <p:nvSpPr>
          <p:cNvPr id="44035" name="Rectangle 3"/>
          <p:cNvSpPr>
            <a:spLocks noGrp="1" noChangeArrowheads="1"/>
          </p:cNvSpPr>
          <p:nvPr>
            <p:ph type="body" sz="half" idx="1"/>
          </p:nvPr>
        </p:nvSpPr>
        <p:spPr>
          <a:xfrm>
            <a:off x="152400" y="152400"/>
            <a:ext cx="8839200" cy="6553200"/>
          </a:xfrm>
          <a:noFill/>
        </p:spPr>
        <p:txBody>
          <a:bodyPr/>
          <a:lstStyle/>
          <a:p>
            <a:pPr marL="0" indent="0" algn="ctr">
              <a:buFontTx/>
              <a:buNone/>
            </a:pPr>
            <a:r>
              <a:rPr lang="en-US" altLang="en-US" sz="7200" b="1" u="sng" smtClean="0">
                <a:solidFill>
                  <a:srgbClr val="FF0000"/>
                </a:solidFill>
              </a:rPr>
              <a:t>Deductions</a:t>
            </a:r>
          </a:p>
          <a:p>
            <a:pPr marL="0" indent="0">
              <a:buFontTx/>
              <a:buNone/>
            </a:pPr>
            <a:r>
              <a:rPr lang="en-US" altLang="en-US" sz="9600" b="1" smtClean="0"/>
              <a:t>What are some types of deductions?</a:t>
            </a:r>
            <a:endParaRPr lang="en-US" altLang="en-US" sz="6600" b="1"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103874" name="Object 2"/>
          <p:cNvGraphicFramePr>
            <a:graphicFrameLocks noGrp="1" noChangeAspect="1"/>
          </p:cNvGraphicFramePr>
          <p:nvPr>
            <p:ph/>
            <p:extLst>
              <p:ext uri="{D42A27DB-BD31-4B8C-83A1-F6EECF244321}">
                <p14:modId xmlns:p14="http://schemas.microsoft.com/office/powerpoint/2010/main" val="4068725054"/>
              </p:ext>
            </p:extLst>
          </p:nvPr>
        </p:nvGraphicFramePr>
        <p:xfrm>
          <a:off x="385763" y="241300"/>
          <a:ext cx="8453437" cy="6337300"/>
        </p:xfrm>
        <a:graphic>
          <a:graphicData uri="http://schemas.openxmlformats.org/presentationml/2006/ole">
            <mc:AlternateContent xmlns:mc="http://schemas.openxmlformats.org/markup-compatibility/2006">
              <mc:Choice xmlns:v="urn:schemas-microsoft-com:vml" Requires="v">
                <p:oleObj spid="_x0000_s45088" name="Worksheet" r:id="rId4" imgW="2072676" imgH="1554552" progId="Excel.Sheet.8">
                  <p:embed/>
                </p:oleObj>
              </mc:Choice>
              <mc:Fallback>
                <p:oleObj name="Worksheet" r:id="rId4" imgW="2072676" imgH="1554552" progId="Excel.Sheet.8">
                  <p:embed/>
                  <p:pic>
                    <p:nvPicPr>
                      <p:cNvPr id="0" name="Object 2"/>
                      <p:cNvPicPr>
                        <a:picLocks noChangeAspect="1" noChangeArrowheads="1"/>
                      </p:cNvPicPr>
                      <p:nvPr/>
                    </p:nvPicPr>
                    <p:blipFill>
                      <a:blip r:embed="rId5"/>
                      <a:srcRect/>
                      <a:stretch>
                        <a:fillRect/>
                      </a:stretch>
                    </p:blipFill>
                    <p:spPr bwMode="auto">
                      <a:xfrm>
                        <a:off x="385763" y="241300"/>
                        <a:ext cx="8453437" cy="6337300"/>
                      </a:xfrm>
                      <a:prstGeom prst="rect">
                        <a:avLst/>
                      </a:prstGeom>
                      <a:noFill/>
                      <a:ln>
                        <a:noFill/>
                      </a:ln>
                      <a:effectLst/>
                    </p:spPr>
                  </p:pic>
                </p:oleObj>
              </mc:Fallback>
            </mc:AlternateContent>
          </a:graphicData>
        </a:graphic>
      </p:graphicFrame>
    </p:spTree>
  </p:cSld>
  <p:clrMapOvr>
    <a:masterClrMapping/>
  </p:clrMapOvr>
  <p:transition>
    <p:zoom/>
  </p:transition>
  <p:timing>
    <p:tnLst>
      <p:par>
        <p:cTn id="1" dur="indefinite" restart="never" nodeType="tmRoot"/>
      </p:par>
    </p:tnLst>
    <p:bldLst>
      <p:bldP spid="1103874"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Content Placeholder 2"/>
          <p:cNvSpPr>
            <a:spLocks noGrp="1"/>
          </p:cNvSpPr>
          <p:nvPr>
            <p:ph/>
          </p:nvPr>
        </p:nvSpPr>
        <p:spPr>
          <a:xfrm>
            <a:off x="533400" y="304800"/>
            <a:ext cx="8229600" cy="5851525"/>
          </a:xfrm>
        </p:spPr>
        <p:txBody>
          <a:bodyPr/>
          <a:lstStyle/>
          <a:p>
            <a:pPr>
              <a:buFont typeface="Arial" charset="0"/>
              <a:buNone/>
            </a:pPr>
            <a:r>
              <a:rPr lang="en-US" altLang="en-US" smtClean="0"/>
              <a:t>  </a:t>
            </a:r>
          </a:p>
        </p:txBody>
      </p:sp>
      <p:graphicFrame>
        <p:nvGraphicFramePr>
          <p:cNvPr id="46083" name="Object 3"/>
          <p:cNvGraphicFramePr>
            <a:graphicFrameLocks noChangeAspect="1"/>
          </p:cNvGraphicFramePr>
          <p:nvPr/>
        </p:nvGraphicFramePr>
        <p:xfrm>
          <a:off x="223838" y="207963"/>
          <a:ext cx="8462962" cy="6419850"/>
        </p:xfrm>
        <a:graphic>
          <a:graphicData uri="http://schemas.openxmlformats.org/presentationml/2006/ole">
            <mc:AlternateContent xmlns:mc="http://schemas.openxmlformats.org/markup-compatibility/2006">
              <mc:Choice xmlns:v="urn:schemas-microsoft-com:vml" Requires="v">
                <p:oleObj spid="_x0000_s46112" name="Worksheet" r:id="rId4" imgW="1905133" imgH="1470594" progId="Excel.Sheet.12">
                  <p:embed/>
                </p:oleObj>
              </mc:Choice>
              <mc:Fallback>
                <p:oleObj name="Worksheet" r:id="rId4" imgW="1905133" imgH="1470594"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838" y="207963"/>
                        <a:ext cx="8462962" cy="641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106" name="Object 2"/>
          <p:cNvGraphicFramePr>
            <a:graphicFrameLocks noGrp="1" noChangeAspect="1"/>
          </p:cNvGraphicFramePr>
          <p:nvPr>
            <p:ph idx="1"/>
            <p:extLst>
              <p:ext uri="{D42A27DB-BD31-4B8C-83A1-F6EECF244321}">
                <p14:modId xmlns:p14="http://schemas.microsoft.com/office/powerpoint/2010/main" val="526465770"/>
              </p:ext>
            </p:extLst>
          </p:nvPr>
        </p:nvGraphicFramePr>
        <p:xfrm>
          <a:off x="295275" y="111125"/>
          <a:ext cx="8553450" cy="6575425"/>
        </p:xfrm>
        <a:graphic>
          <a:graphicData uri="http://schemas.openxmlformats.org/presentationml/2006/ole">
            <mc:AlternateContent xmlns:mc="http://schemas.openxmlformats.org/markup-compatibility/2006">
              <mc:Choice xmlns:v="urn:schemas-microsoft-com:vml" Requires="v">
                <p:oleObj spid="_x0000_s47140" name="Worksheet" r:id="rId4" imgW="3398488" imgH="2613600" progId="Excel.Sheet.8">
                  <p:embed/>
                </p:oleObj>
              </mc:Choice>
              <mc:Fallback>
                <p:oleObj name="Worksheet" r:id="rId4" imgW="3398488" imgH="2613600" progId="Excel.Sheet.8">
                  <p:embed/>
                  <p:pic>
                    <p:nvPicPr>
                      <p:cNvPr id="0" name="Object 2"/>
                      <p:cNvPicPr>
                        <a:picLocks noGrp="1" noChangeAspect="1" noChangeArrowheads="1"/>
                      </p:cNvPicPr>
                      <p:nvPr/>
                    </p:nvPicPr>
                    <p:blipFill>
                      <a:blip r:embed="rId5"/>
                      <a:srcRect/>
                      <a:stretch>
                        <a:fillRect/>
                      </a:stretch>
                    </p:blipFill>
                    <p:spPr bwMode="auto">
                      <a:xfrm>
                        <a:off x="295275" y="111125"/>
                        <a:ext cx="8553450" cy="6575425"/>
                      </a:xfrm>
                      <a:prstGeom prst="rect">
                        <a:avLst/>
                      </a:prstGeom>
                      <a:noFill/>
                      <a:ln>
                        <a:noFill/>
                      </a:ln>
                      <a:effec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28600" y="228600"/>
            <a:ext cx="8610600" cy="60198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7171" name="Object 2"/>
          <p:cNvGraphicFramePr>
            <a:graphicFrameLocks noChangeAspect="1"/>
          </p:cNvGraphicFramePr>
          <p:nvPr/>
        </p:nvGraphicFramePr>
        <p:xfrm>
          <a:off x="171450" y="304800"/>
          <a:ext cx="8893175" cy="6019800"/>
        </p:xfrm>
        <a:graphic>
          <a:graphicData uri="http://schemas.openxmlformats.org/presentationml/2006/ole">
            <mc:AlternateContent xmlns:mc="http://schemas.openxmlformats.org/markup-compatibility/2006">
              <mc:Choice xmlns:v="urn:schemas-microsoft-com:vml" Requires="v">
                <p:oleObj spid="_x0000_s7200" name="Worksheet" r:id="rId4" imgW="1685880" imgH="1143000" progId="Excel.Sheet.12">
                  <p:embed/>
                </p:oleObj>
              </mc:Choice>
              <mc:Fallback>
                <p:oleObj name="Worksheet" r:id="rId4" imgW="1685880" imgH="1143000" progId="Excel.Sheet.12">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450" y="304800"/>
                        <a:ext cx="8893175" cy="601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body" sz="half" idx="1"/>
          </p:nvPr>
        </p:nvSpPr>
        <p:spPr>
          <a:xfrm>
            <a:off x="457200" y="1600200"/>
            <a:ext cx="4037013" cy="4525963"/>
          </a:xfrm>
        </p:spPr>
        <p:txBody>
          <a:bodyPr/>
          <a:lstStyle/>
          <a:p>
            <a:pPr marL="358775" indent="-358775" defTabSz="955675" eaLnBrk="1" hangingPunct="1">
              <a:buFontTx/>
              <a:buNone/>
            </a:pPr>
            <a:r>
              <a:rPr lang="en-US" altLang="en-US" sz="2800" smtClean="0"/>
              <a:t> </a:t>
            </a:r>
            <a:endParaRPr lang="en-US" altLang="en-US" sz="2800" smtClean="0">
              <a:hlinkClick r:id="rId4" action="ppaction://hlinksldjump"/>
            </a:endParaRPr>
          </a:p>
        </p:txBody>
      </p:sp>
      <p:graphicFrame>
        <p:nvGraphicFramePr>
          <p:cNvPr id="48131" name="Object 3"/>
          <p:cNvGraphicFramePr>
            <a:graphicFrameLocks noGrp="1" noChangeAspect="1"/>
          </p:cNvGraphicFramePr>
          <p:nvPr>
            <p:ph sz="half" idx="2"/>
            <p:extLst>
              <p:ext uri="{D42A27DB-BD31-4B8C-83A1-F6EECF244321}">
                <p14:modId xmlns:p14="http://schemas.microsoft.com/office/powerpoint/2010/main" val="1939996415"/>
              </p:ext>
            </p:extLst>
          </p:nvPr>
        </p:nvGraphicFramePr>
        <p:xfrm>
          <a:off x="236538" y="484188"/>
          <a:ext cx="8562975" cy="5932487"/>
        </p:xfrm>
        <a:graphic>
          <a:graphicData uri="http://schemas.openxmlformats.org/presentationml/2006/ole">
            <mc:AlternateContent xmlns:mc="http://schemas.openxmlformats.org/markup-compatibility/2006">
              <mc:Choice xmlns:v="urn:schemas-microsoft-com:vml" Requires="v">
                <p:oleObj spid="_x0000_s48162" name="Worksheet" r:id="rId5" imgW="2903173" imgH="2011608" progId="Excel.Sheet.8">
                  <p:embed/>
                </p:oleObj>
              </mc:Choice>
              <mc:Fallback>
                <p:oleObj name="Worksheet" r:id="rId5" imgW="2903173" imgH="2011608" progId="Excel.Sheet.8">
                  <p:embed/>
                  <p:pic>
                    <p:nvPicPr>
                      <p:cNvPr id="0" name="Object 3"/>
                      <p:cNvPicPr>
                        <a:picLocks noChangeAspect="1" noChangeArrowheads="1"/>
                      </p:cNvPicPr>
                      <p:nvPr/>
                    </p:nvPicPr>
                    <p:blipFill>
                      <a:blip r:embed="rId6"/>
                      <a:srcRect/>
                      <a:stretch>
                        <a:fillRect/>
                      </a:stretch>
                    </p:blipFill>
                    <p:spPr bwMode="auto">
                      <a:xfrm>
                        <a:off x="236538" y="484188"/>
                        <a:ext cx="8562975" cy="593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49155"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6805" name="Rectangle 5"/>
          <p:cNvSpPr>
            <a:spLocks noGrp="1" noChangeArrowheads="1"/>
          </p:cNvSpPr>
          <p:nvPr>
            <p:ph type="body" idx="1"/>
          </p:nvPr>
        </p:nvSpPr>
        <p:spPr>
          <a:xfrm>
            <a:off x="152400" y="152400"/>
            <a:ext cx="8686800" cy="6553200"/>
          </a:xfrm>
          <a:noFill/>
        </p:spPr>
        <p:txBody>
          <a:bodyPr lIns="92075" tIns="46038" rIns="92075" bIns="46038"/>
          <a:lstStyle/>
          <a:p>
            <a:pPr>
              <a:buFont typeface="Arial" charset="0"/>
              <a:buNone/>
            </a:pPr>
            <a:r>
              <a:rPr lang="en-US" altLang="en-US" sz="5400" b="1" u="sng" dirty="0" smtClean="0">
                <a:solidFill>
                  <a:srgbClr val="FF0000"/>
                </a:solidFill>
              </a:rPr>
              <a:t>Deduction vs. Credit-</a:t>
            </a:r>
            <a:r>
              <a:rPr lang="en-US" altLang="en-US" sz="5400" b="1" u="sng" dirty="0" err="1" smtClean="0">
                <a:solidFill>
                  <a:srgbClr val="FF0000"/>
                </a:solidFill>
              </a:rPr>
              <a:t>Pg</a:t>
            </a:r>
            <a:r>
              <a:rPr lang="en-US" altLang="en-US" sz="5400" b="1" u="sng" dirty="0" smtClean="0">
                <a:solidFill>
                  <a:srgbClr val="FF0000"/>
                </a:solidFill>
              </a:rPr>
              <a:t> 22</a:t>
            </a:r>
          </a:p>
          <a:p>
            <a:pPr>
              <a:spcBef>
                <a:spcPts val="300"/>
              </a:spcBef>
            </a:pPr>
            <a:r>
              <a:rPr lang="en-US" altLang="en-US" sz="4400" b="1" dirty="0" smtClean="0"/>
              <a:t>Mary spends $1,000 for child care for her child. This is necessary for Mary to have a job.</a:t>
            </a:r>
          </a:p>
          <a:p>
            <a:pPr>
              <a:spcBef>
                <a:spcPts val="300"/>
              </a:spcBef>
            </a:pPr>
            <a:r>
              <a:rPr lang="en-US" altLang="en-US" sz="4400" b="1" dirty="0" smtClean="0"/>
              <a:t>Why would Mary prefer to treat the expenditure as an income tax credit rather than as an income tax deduction?</a:t>
            </a:r>
            <a:endParaRPr lang="en-US" altLang="en-US" sz="4000" b="1" dirty="0" smtClean="0"/>
          </a:p>
          <a:p>
            <a:pPr lvl="1"/>
            <a:endParaRPr lang="en-US" altLang="en-US" sz="4000" b="1" dirty="0" smtClean="0"/>
          </a:p>
          <a:p>
            <a:pPr>
              <a:buFont typeface="Monotype Sorts" pitchFamily="2" charset="2"/>
              <a:buNone/>
            </a:pPr>
            <a:endParaRPr lang="en-US" altLang="en-US" sz="2800" dirty="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6805">
                                            <p:txEl>
                                              <p:pRg st="0" end="0"/>
                                            </p:txEl>
                                          </p:spTgt>
                                        </p:tgtEl>
                                        <p:attrNameLst>
                                          <p:attrName>style.visibility</p:attrName>
                                        </p:attrNameLst>
                                      </p:cBhvr>
                                      <p:to>
                                        <p:strVal val="visible"/>
                                      </p:to>
                                    </p:set>
                                    <p:animEffect transition="in" filter="wipe(left)">
                                      <p:cBhvr>
                                        <p:cTn id="7" dur="500"/>
                                        <p:tgtEl>
                                          <p:spTgt spid="7680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6805">
                                            <p:txEl>
                                              <p:pRg st="1" end="1"/>
                                            </p:txEl>
                                          </p:spTgt>
                                        </p:tgtEl>
                                        <p:attrNameLst>
                                          <p:attrName>style.visibility</p:attrName>
                                        </p:attrNameLst>
                                      </p:cBhvr>
                                      <p:to>
                                        <p:strVal val="visible"/>
                                      </p:to>
                                    </p:set>
                                    <p:animEffect transition="in" filter="wipe(left)">
                                      <p:cBhvr>
                                        <p:cTn id="10" dur="500"/>
                                        <p:tgtEl>
                                          <p:spTgt spid="7680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76805">
                                            <p:txEl>
                                              <p:pRg st="2" end="2"/>
                                            </p:txEl>
                                          </p:spTgt>
                                        </p:tgtEl>
                                        <p:attrNameLst>
                                          <p:attrName>style.visibility</p:attrName>
                                        </p:attrNameLst>
                                      </p:cBhvr>
                                      <p:to>
                                        <p:strVal val="visible"/>
                                      </p:to>
                                    </p:set>
                                    <p:animEffect transition="in" filter="wipe(left)">
                                      <p:cBhvr>
                                        <p:cTn id="15" dur="500"/>
                                        <p:tgtEl>
                                          <p:spTgt spid="768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5017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6805" name="Rectangle 5"/>
          <p:cNvSpPr>
            <a:spLocks noGrp="1" noChangeArrowheads="1"/>
          </p:cNvSpPr>
          <p:nvPr>
            <p:ph type="body" idx="1"/>
          </p:nvPr>
        </p:nvSpPr>
        <p:spPr>
          <a:xfrm>
            <a:off x="76200" y="152400"/>
            <a:ext cx="8839200" cy="6553200"/>
          </a:xfrm>
          <a:noFill/>
        </p:spPr>
        <p:txBody>
          <a:bodyPr lIns="92075" tIns="46038" rIns="92075" bIns="46038"/>
          <a:lstStyle/>
          <a:p>
            <a:pPr>
              <a:buFont typeface="Arial" charset="0"/>
              <a:buNone/>
            </a:pPr>
            <a:r>
              <a:rPr lang="en-US" altLang="en-US" sz="5400" b="1" u="sng" dirty="0" smtClean="0">
                <a:solidFill>
                  <a:srgbClr val="FF0000"/>
                </a:solidFill>
              </a:rPr>
              <a:t>Deduction vs. Credit-</a:t>
            </a:r>
            <a:r>
              <a:rPr lang="en-US" altLang="en-US" sz="5400" b="1" u="sng" dirty="0" err="1" smtClean="0">
                <a:solidFill>
                  <a:srgbClr val="FF0000"/>
                </a:solidFill>
              </a:rPr>
              <a:t>Pg</a:t>
            </a:r>
            <a:r>
              <a:rPr lang="en-US" altLang="en-US" sz="5400" b="1" u="sng" dirty="0" smtClean="0">
                <a:solidFill>
                  <a:srgbClr val="FF0000"/>
                </a:solidFill>
              </a:rPr>
              <a:t> 22</a:t>
            </a:r>
          </a:p>
          <a:p>
            <a:pPr>
              <a:spcBef>
                <a:spcPts val="300"/>
              </a:spcBef>
            </a:pPr>
            <a:r>
              <a:rPr lang="en-US" altLang="en-US" sz="3600" b="1" dirty="0" smtClean="0"/>
              <a:t>Mary spends $1,000 for child care for her child. Why would Mary prefer to treat the expenditure as an income tax credit rather than as an income tax deduction?</a:t>
            </a:r>
          </a:p>
          <a:p>
            <a:pPr>
              <a:spcBef>
                <a:spcPts val="300"/>
              </a:spcBef>
            </a:pPr>
            <a:r>
              <a:rPr lang="en-US" altLang="en-US" sz="4400" b="1" u="sng" dirty="0" smtClean="0">
                <a:solidFill>
                  <a:srgbClr val="FF0000"/>
                </a:solidFill>
              </a:rPr>
              <a:t>A $1,000 credit reduces tax by $1,000. </a:t>
            </a:r>
            <a:br>
              <a:rPr lang="en-US" altLang="en-US" sz="4400" b="1" u="sng" dirty="0" smtClean="0">
                <a:solidFill>
                  <a:srgbClr val="FF0000"/>
                </a:solidFill>
              </a:rPr>
            </a:br>
            <a:r>
              <a:rPr lang="en-US" altLang="en-US" sz="4400" b="1" u="sng" dirty="0" smtClean="0">
                <a:solidFill>
                  <a:srgbClr val="FF0000"/>
                </a:solidFill>
              </a:rPr>
              <a:t>A deduction reduces taxable income.</a:t>
            </a:r>
            <a:endParaRPr lang="en-US" altLang="en-US" sz="4000" b="1" u="sng" dirty="0" smtClean="0">
              <a:solidFill>
                <a:srgbClr val="FF0000"/>
              </a:solidFill>
            </a:endParaRPr>
          </a:p>
          <a:p>
            <a:pPr lvl="1"/>
            <a:endParaRPr lang="en-US" altLang="en-US" sz="4000" b="1" dirty="0" smtClean="0"/>
          </a:p>
          <a:p>
            <a:pPr>
              <a:buFont typeface="Monotype Sorts" pitchFamily="2" charset="2"/>
              <a:buNone/>
            </a:pPr>
            <a:endParaRPr lang="en-US" altLang="en-US" sz="2800" dirty="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6805">
                                            <p:txEl>
                                              <p:pRg st="0" end="0"/>
                                            </p:txEl>
                                          </p:spTgt>
                                        </p:tgtEl>
                                        <p:attrNameLst>
                                          <p:attrName>style.visibility</p:attrName>
                                        </p:attrNameLst>
                                      </p:cBhvr>
                                      <p:to>
                                        <p:strVal val="visible"/>
                                      </p:to>
                                    </p:set>
                                    <p:animEffect transition="in" filter="wipe(left)">
                                      <p:cBhvr>
                                        <p:cTn id="7" dur="500"/>
                                        <p:tgtEl>
                                          <p:spTgt spid="7680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6805">
                                            <p:txEl>
                                              <p:pRg st="1" end="1"/>
                                            </p:txEl>
                                          </p:spTgt>
                                        </p:tgtEl>
                                        <p:attrNameLst>
                                          <p:attrName>style.visibility</p:attrName>
                                        </p:attrNameLst>
                                      </p:cBhvr>
                                      <p:to>
                                        <p:strVal val="visible"/>
                                      </p:to>
                                    </p:set>
                                    <p:animEffect transition="in" filter="wipe(left)">
                                      <p:cBhvr>
                                        <p:cTn id="10" dur="500"/>
                                        <p:tgtEl>
                                          <p:spTgt spid="7680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76805">
                                            <p:txEl>
                                              <p:pRg st="2" end="2"/>
                                            </p:txEl>
                                          </p:spTgt>
                                        </p:tgtEl>
                                        <p:attrNameLst>
                                          <p:attrName>style.visibility</p:attrName>
                                        </p:attrNameLst>
                                      </p:cBhvr>
                                      <p:to>
                                        <p:strVal val="visible"/>
                                      </p:to>
                                    </p:set>
                                    <p:animEffect transition="in" filter="wipe(left)">
                                      <p:cBhvr>
                                        <p:cTn id="15" dur="500"/>
                                        <p:tgtEl>
                                          <p:spTgt spid="768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5120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6805" name="Rectangle 5"/>
          <p:cNvSpPr>
            <a:spLocks noGrp="1" noChangeArrowheads="1"/>
          </p:cNvSpPr>
          <p:nvPr>
            <p:ph type="body" idx="1"/>
          </p:nvPr>
        </p:nvSpPr>
        <p:spPr>
          <a:xfrm>
            <a:off x="457200" y="381000"/>
            <a:ext cx="8382000" cy="6324600"/>
          </a:xfrm>
          <a:noFill/>
        </p:spPr>
        <p:txBody>
          <a:bodyPr lIns="92075" tIns="46038" rIns="92075" bIns="46038"/>
          <a:lstStyle/>
          <a:p>
            <a:pPr>
              <a:buFont typeface="Arial" charset="0"/>
              <a:buNone/>
            </a:pPr>
            <a:r>
              <a:rPr lang="en-US" altLang="en-US" sz="5400" b="1" u="sng" smtClean="0">
                <a:solidFill>
                  <a:srgbClr val="FF0000"/>
                </a:solidFill>
              </a:rPr>
              <a:t>Filing Requirements</a:t>
            </a:r>
          </a:p>
          <a:p>
            <a:pPr>
              <a:spcBef>
                <a:spcPts val="300"/>
              </a:spcBef>
            </a:pPr>
            <a:r>
              <a:rPr lang="en-US" altLang="en-US" sz="3600" b="1" smtClean="0"/>
              <a:t>Return must be filed annually</a:t>
            </a:r>
          </a:p>
          <a:p>
            <a:pPr>
              <a:spcBef>
                <a:spcPts val="300"/>
              </a:spcBef>
            </a:pPr>
            <a:r>
              <a:rPr lang="en-US" altLang="en-US" sz="3600" b="1" smtClean="0"/>
              <a:t>Calendar-year individuals file and pay on or before the 15th day of April</a:t>
            </a:r>
          </a:p>
          <a:p>
            <a:pPr lvl="1">
              <a:spcBef>
                <a:spcPts val="300"/>
              </a:spcBef>
            </a:pPr>
            <a:r>
              <a:rPr lang="en-US" altLang="en-US" sz="3200" b="1" smtClean="0"/>
              <a:t>May receive an extension of time to file but not time to pay</a:t>
            </a:r>
          </a:p>
          <a:p>
            <a:pPr eaLnBrk="1" hangingPunct="1">
              <a:spcBef>
                <a:spcPts val="300"/>
              </a:spcBef>
            </a:pPr>
            <a:r>
              <a:rPr lang="en-US" altLang="en-US" b="1" smtClean="0"/>
              <a:t>Corporate returns due 15</a:t>
            </a:r>
            <a:r>
              <a:rPr lang="en-US" altLang="en-US" b="1" baseline="30000" smtClean="0"/>
              <a:t>th</a:t>
            </a:r>
            <a:r>
              <a:rPr lang="en-US" altLang="en-US" b="1" smtClean="0"/>
              <a:t> day of 3</a:t>
            </a:r>
            <a:r>
              <a:rPr lang="en-US" altLang="en-US" b="1" baseline="30000" smtClean="0"/>
              <a:t>rd</a:t>
            </a:r>
            <a:r>
              <a:rPr lang="en-US" altLang="en-US" b="1" smtClean="0"/>
              <a:t> month (March 15)</a:t>
            </a:r>
          </a:p>
          <a:p>
            <a:pPr eaLnBrk="1" hangingPunct="1">
              <a:spcBef>
                <a:spcPts val="300"/>
              </a:spcBef>
            </a:pPr>
            <a:r>
              <a:rPr lang="en-US" altLang="en-US" b="1" smtClean="0"/>
              <a:t>Extensions of time to file</a:t>
            </a:r>
          </a:p>
          <a:p>
            <a:pPr lvl="1" eaLnBrk="1" hangingPunct="1">
              <a:spcBef>
                <a:spcPts val="300"/>
              </a:spcBef>
            </a:pPr>
            <a:r>
              <a:rPr lang="en-US" altLang="en-US" b="1" smtClean="0"/>
              <a:t>Individuals: 6 months</a:t>
            </a:r>
          </a:p>
          <a:p>
            <a:pPr lvl="1" eaLnBrk="1" hangingPunct="1">
              <a:spcBef>
                <a:spcPts val="300"/>
              </a:spcBef>
            </a:pPr>
            <a:r>
              <a:rPr lang="en-US" altLang="en-US" b="1" smtClean="0"/>
              <a:t>Corporations: 6 months</a:t>
            </a:r>
          </a:p>
          <a:p>
            <a:pPr lvl="1"/>
            <a:endParaRPr lang="en-US" altLang="en-US" sz="4000" b="1" smtClean="0"/>
          </a:p>
          <a:p>
            <a:pPr>
              <a:buFont typeface="Monotype Sorts" pitchFamily="2" charset="2"/>
              <a:buNone/>
            </a:pPr>
            <a:endParaRPr lang="en-US" altLang="en-US" sz="2800"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6805">
                                            <p:txEl>
                                              <p:pRg st="0" end="0"/>
                                            </p:txEl>
                                          </p:spTgt>
                                        </p:tgtEl>
                                        <p:attrNameLst>
                                          <p:attrName>style.visibility</p:attrName>
                                        </p:attrNameLst>
                                      </p:cBhvr>
                                      <p:to>
                                        <p:strVal val="visible"/>
                                      </p:to>
                                    </p:set>
                                    <p:animEffect transition="in" filter="wipe(left)">
                                      <p:cBhvr>
                                        <p:cTn id="7" dur="500"/>
                                        <p:tgtEl>
                                          <p:spTgt spid="7680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6805">
                                            <p:txEl>
                                              <p:pRg st="1" end="1"/>
                                            </p:txEl>
                                          </p:spTgt>
                                        </p:tgtEl>
                                        <p:attrNameLst>
                                          <p:attrName>style.visibility</p:attrName>
                                        </p:attrNameLst>
                                      </p:cBhvr>
                                      <p:to>
                                        <p:strVal val="visible"/>
                                      </p:to>
                                    </p:set>
                                    <p:animEffect transition="in" filter="wipe(left)">
                                      <p:cBhvr>
                                        <p:cTn id="12" dur="500"/>
                                        <p:tgtEl>
                                          <p:spTgt spid="7680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6805">
                                            <p:txEl>
                                              <p:pRg st="2" end="2"/>
                                            </p:txEl>
                                          </p:spTgt>
                                        </p:tgtEl>
                                        <p:attrNameLst>
                                          <p:attrName>style.visibility</p:attrName>
                                        </p:attrNameLst>
                                      </p:cBhvr>
                                      <p:to>
                                        <p:strVal val="visible"/>
                                      </p:to>
                                    </p:set>
                                    <p:animEffect transition="in" filter="wipe(left)">
                                      <p:cBhvr>
                                        <p:cTn id="17" dur="500"/>
                                        <p:tgtEl>
                                          <p:spTgt spid="76805">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76805">
                                            <p:txEl>
                                              <p:pRg st="3" end="3"/>
                                            </p:txEl>
                                          </p:spTgt>
                                        </p:tgtEl>
                                        <p:attrNameLst>
                                          <p:attrName>style.visibility</p:attrName>
                                        </p:attrNameLst>
                                      </p:cBhvr>
                                      <p:to>
                                        <p:strVal val="visible"/>
                                      </p:to>
                                    </p:set>
                                    <p:animEffect transition="in" filter="wipe(left)">
                                      <p:cBhvr>
                                        <p:cTn id="20" dur="500"/>
                                        <p:tgtEl>
                                          <p:spTgt spid="76805">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76805">
                                            <p:txEl>
                                              <p:pRg st="4" end="4"/>
                                            </p:txEl>
                                          </p:spTgt>
                                        </p:tgtEl>
                                        <p:attrNameLst>
                                          <p:attrName>style.visibility</p:attrName>
                                        </p:attrNameLst>
                                      </p:cBhvr>
                                      <p:to>
                                        <p:strVal val="visible"/>
                                      </p:to>
                                    </p:set>
                                    <p:animEffect transition="in" filter="wipe(left)">
                                      <p:cBhvr>
                                        <p:cTn id="25" dur="500"/>
                                        <p:tgtEl>
                                          <p:spTgt spid="76805">
                                            <p:txEl>
                                              <p:pRg st="4" end="4"/>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76805">
                                            <p:txEl>
                                              <p:pRg st="5" end="5"/>
                                            </p:txEl>
                                          </p:spTgt>
                                        </p:tgtEl>
                                        <p:attrNameLst>
                                          <p:attrName>style.visibility</p:attrName>
                                        </p:attrNameLst>
                                      </p:cBhvr>
                                      <p:to>
                                        <p:strVal val="visible"/>
                                      </p:to>
                                    </p:set>
                                    <p:animEffect transition="in" filter="wipe(left)">
                                      <p:cBhvr>
                                        <p:cTn id="30" dur="500"/>
                                        <p:tgtEl>
                                          <p:spTgt spid="76805">
                                            <p:txEl>
                                              <p:pRg st="5" end="5"/>
                                            </p:txEl>
                                          </p:spTgt>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76805">
                                            <p:txEl>
                                              <p:pRg st="6" end="6"/>
                                            </p:txEl>
                                          </p:spTgt>
                                        </p:tgtEl>
                                        <p:attrNameLst>
                                          <p:attrName>style.visibility</p:attrName>
                                        </p:attrNameLst>
                                      </p:cBhvr>
                                      <p:to>
                                        <p:strVal val="visible"/>
                                      </p:to>
                                    </p:set>
                                    <p:animEffect transition="in" filter="wipe(left)">
                                      <p:cBhvr>
                                        <p:cTn id="33" dur="500"/>
                                        <p:tgtEl>
                                          <p:spTgt spid="76805">
                                            <p:txEl>
                                              <p:pRg st="6" end="6"/>
                                            </p:txEl>
                                          </p:spTgt>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76805">
                                            <p:txEl>
                                              <p:pRg st="7" end="7"/>
                                            </p:txEl>
                                          </p:spTgt>
                                        </p:tgtEl>
                                        <p:attrNameLst>
                                          <p:attrName>style.visibility</p:attrName>
                                        </p:attrNameLst>
                                      </p:cBhvr>
                                      <p:to>
                                        <p:strVal val="visible"/>
                                      </p:to>
                                    </p:set>
                                    <p:animEffect transition="in" filter="wipe(left)">
                                      <p:cBhvr>
                                        <p:cTn id="36" dur="500"/>
                                        <p:tgtEl>
                                          <p:spTgt spid="7680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5"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5222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78853" name="Rectangle 5"/>
          <p:cNvSpPr>
            <a:spLocks noGrp="1" noChangeArrowheads="1"/>
          </p:cNvSpPr>
          <p:nvPr>
            <p:ph type="body" idx="1"/>
          </p:nvPr>
        </p:nvSpPr>
        <p:spPr>
          <a:xfrm>
            <a:off x="152400" y="152400"/>
            <a:ext cx="8763000" cy="6400800"/>
          </a:xfrm>
          <a:noFill/>
        </p:spPr>
        <p:txBody>
          <a:bodyPr lIns="92075" tIns="46038" rIns="92075" bIns="46038"/>
          <a:lstStyle/>
          <a:p>
            <a:pPr>
              <a:buFont typeface="Arial" charset="0"/>
              <a:buNone/>
            </a:pPr>
            <a:r>
              <a:rPr lang="en-US" altLang="en-US" sz="4400" b="1" u="sng" smtClean="0">
                <a:solidFill>
                  <a:srgbClr val="FF0000"/>
                </a:solidFill>
              </a:rPr>
              <a:t>Statute of Limitations. </a:t>
            </a:r>
          </a:p>
          <a:p>
            <a:pPr>
              <a:buFont typeface="Arial" charset="0"/>
              <a:buNone/>
            </a:pPr>
            <a:r>
              <a:rPr lang="en-US" altLang="en-US" sz="4000" b="1" smtClean="0"/>
              <a:t>Period of time beyond which legal actions or changes to the tax return cannot be made by taxpayer or IRS</a:t>
            </a:r>
          </a:p>
          <a:p>
            <a:r>
              <a:rPr lang="en-US" altLang="en-US" sz="4000" b="1" smtClean="0"/>
              <a:t>Normally </a:t>
            </a:r>
            <a:r>
              <a:rPr lang="en-US" altLang="en-US" sz="4000" b="1" u="sng" smtClean="0"/>
              <a:t>three years</a:t>
            </a:r>
            <a:r>
              <a:rPr lang="en-US" altLang="en-US" sz="4000" b="1" smtClean="0"/>
              <a:t> from filing date</a:t>
            </a:r>
          </a:p>
          <a:p>
            <a:r>
              <a:rPr lang="en-US" altLang="en-US" sz="4000" b="1" smtClean="0"/>
              <a:t>Extends to six years if income is under-reported by 25% of gross income</a:t>
            </a:r>
          </a:p>
          <a:p>
            <a:r>
              <a:rPr lang="en-US" altLang="en-US" sz="4000" b="1" smtClean="0"/>
              <a:t>No limitation for fraud </a:t>
            </a:r>
            <a:r>
              <a:rPr lang="en-US" altLang="en-US" sz="4800" b="1" u="sng" smtClean="0"/>
              <a:t>or</a:t>
            </a:r>
            <a:r>
              <a:rPr lang="en-US" altLang="en-US" sz="4800" b="1" smtClean="0"/>
              <a:t> if no </a:t>
            </a:r>
            <a:r>
              <a:rPr lang="en-US" altLang="en-US" sz="4000" b="1" smtClean="0"/>
              <a:t>return is filed</a:t>
            </a:r>
            <a:endParaRPr lang="en-US" altLang="en-US" sz="4800" b="1" smtClean="0"/>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8853">
                                            <p:txEl>
                                              <p:pRg st="0" end="0"/>
                                            </p:txEl>
                                          </p:spTgt>
                                        </p:tgtEl>
                                        <p:attrNameLst>
                                          <p:attrName>style.visibility</p:attrName>
                                        </p:attrNameLst>
                                      </p:cBhvr>
                                      <p:to>
                                        <p:strVal val="visible"/>
                                      </p:to>
                                    </p:set>
                                    <p:animEffect transition="in" filter="dissolve">
                                      <p:cBhvr>
                                        <p:cTn id="7" dur="500"/>
                                        <p:tgtEl>
                                          <p:spTgt spid="7885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8853">
                                            <p:txEl>
                                              <p:pRg st="1" end="1"/>
                                            </p:txEl>
                                          </p:spTgt>
                                        </p:tgtEl>
                                        <p:attrNameLst>
                                          <p:attrName>style.visibility</p:attrName>
                                        </p:attrNameLst>
                                      </p:cBhvr>
                                      <p:to>
                                        <p:strVal val="visible"/>
                                      </p:to>
                                    </p:set>
                                    <p:animEffect transition="in" filter="dissolve">
                                      <p:cBhvr>
                                        <p:cTn id="12" dur="500"/>
                                        <p:tgtEl>
                                          <p:spTgt spid="7885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8853">
                                            <p:txEl>
                                              <p:pRg st="2" end="2"/>
                                            </p:txEl>
                                          </p:spTgt>
                                        </p:tgtEl>
                                        <p:attrNameLst>
                                          <p:attrName>style.visibility</p:attrName>
                                        </p:attrNameLst>
                                      </p:cBhvr>
                                      <p:to>
                                        <p:strVal val="visible"/>
                                      </p:to>
                                    </p:set>
                                    <p:animEffect transition="in" filter="dissolve">
                                      <p:cBhvr>
                                        <p:cTn id="17" dur="500"/>
                                        <p:tgtEl>
                                          <p:spTgt spid="7885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78853">
                                            <p:txEl>
                                              <p:pRg st="3" end="3"/>
                                            </p:txEl>
                                          </p:spTgt>
                                        </p:tgtEl>
                                        <p:attrNameLst>
                                          <p:attrName>style.visibility</p:attrName>
                                        </p:attrNameLst>
                                      </p:cBhvr>
                                      <p:to>
                                        <p:strVal val="visible"/>
                                      </p:to>
                                    </p:set>
                                    <p:animEffect transition="in" filter="dissolve">
                                      <p:cBhvr>
                                        <p:cTn id="22" dur="500"/>
                                        <p:tgtEl>
                                          <p:spTgt spid="7885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78853">
                                            <p:txEl>
                                              <p:pRg st="4" end="4"/>
                                            </p:txEl>
                                          </p:spTgt>
                                        </p:tgtEl>
                                        <p:attrNameLst>
                                          <p:attrName>style.visibility</p:attrName>
                                        </p:attrNameLst>
                                      </p:cBhvr>
                                      <p:to>
                                        <p:strVal val="visible"/>
                                      </p:to>
                                    </p:set>
                                    <p:animEffect transition="in" filter="dissolve">
                                      <p:cBhvr>
                                        <p:cTn id="27" dur="500"/>
                                        <p:tgtEl>
                                          <p:spTgt spid="7885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3"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3250" name="Object 2"/>
          <p:cNvGraphicFramePr>
            <a:graphicFrameLocks noGrp="1" noChangeAspect="1"/>
          </p:cNvGraphicFramePr>
          <p:nvPr>
            <p:ph/>
            <p:extLst>
              <p:ext uri="{D42A27DB-BD31-4B8C-83A1-F6EECF244321}">
                <p14:modId xmlns:p14="http://schemas.microsoft.com/office/powerpoint/2010/main" val="4243288857"/>
              </p:ext>
            </p:extLst>
          </p:nvPr>
        </p:nvGraphicFramePr>
        <p:xfrm>
          <a:off x="152400" y="44450"/>
          <a:ext cx="8839200" cy="6737350"/>
        </p:xfrm>
        <a:graphic>
          <a:graphicData uri="http://schemas.openxmlformats.org/presentationml/2006/ole">
            <mc:AlternateContent xmlns:mc="http://schemas.openxmlformats.org/markup-compatibility/2006">
              <mc:Choice xmlns:v="urn:schemas-microsoft-com:vml" Requires="v">
                <p:oleObj spid="_x0000_s53281" name="Worksheet" r:id="rId4" imgW="2009789" imgH="1495530" progId="Excel.Sheet.8">
                  <p:embed/>
                </p:oleObj>
              </mc:Choice>
              <mc:Fallback>
                <p:oleObj name="Worksheet" r:id="rId4" imgW="2009789" imgH="1495530" progId="Excel.Sheet.8">
                  <p:embed/>
                  <p:pic>
                    <p:nvPicPr>
                      <p:cNvPr id="0" name="Object 2"/>
                      <p:cNvPicPr>
                        <a:picLocks noChangeAspect="1" noChangeArrowheads="1"/>
                      </p:cNvPicPr>
                      <p:nvPr/>
                    </p:nvPicPr>
                    <p:blipFill>
                      <a:blip r:embed="rId5"/>
                      <a:srcRect/>
                      <a:stretch>
                        <a:fillRect/>
                      </a:stretch>
                    </p:blipFill>
                    <p:spPr bwMode="auto">
                      <a:xfrm>
                        <a:off x="152400" y="44450"/>
                        <a:ext cx="8839200" cy="6737350"/>
                      </a:xfrm>
                      <a:prstGeom prst="rect">
                        <a:avLst/>
                      </a:prstGeom>
                      <a:noFill/>
                      <a:ln>
                        <a:noFill/>
                      </a:ln>
                      <a:effec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body" idx="1"/>
          </p:nvPr>
        </p:nvSpPr>
        <p:spPr>
          <a:xfrm>
            <a:off x="304800" y="228600"/>
            <a:ext cx="8458200" cy="6248400"/>
          </a:xfrm>
        </p:spPr>
        <p:txBody>
          <a:bodyPr/>
          <a:lstStyle/>
          <a:p>
            <a:pPr marL="0" indent="0" eaLnBrk="1" hangingPunct="1">
              <a:buFontTx/>
              <a:buNone/>
            </a:pPr>
            <a:r>
              <a:rPr lang="en-US" altLang="en-US" sz="4800" b="1" u="sng" dirty="0" smtClean="0">
                <a:solidFill>
                  <a:srgbClr val="FF3300"/>
                </a:solidFill>
              </a:rPr>
              <a:t>Jennifer - Statute of Limitations.</a:t>
            </a:r>
            <a:br>
              <a:rPr lang="en-US" altLang="en-US" sz="4800" b="1" u="sng" dirty="0" smtClean="0">
                <a:solidFill>
                  <a:srgbClr val="FF3300"/>
                </a:solidFill>
              </a:rPr>
            </a:br>
            <a:r>
              <a:rPr lang="en-US" altLang="en-US" sz="4800" b="1" u="sng" dirty="0" smtClean="0">
                <a:solidFill>
                  <a:srgbClr val="FF3300"/>
                </a:solidFill>
              </a:rPr>
              <a:t>Identify the tax issue.</a:t>
            </a:r>
          </a:p>
          <a:p>
            <a:pPr marL="0" indent="0" eaLnBrk="1" hangingPunct="1">
              <a:buFontTx/>
              <a:buNone/>
            </a:pPr>
            <a:r>
              <a:rPr lang="en-US" altLang="en-US" sz="4400" b="1" dirty="0" smtClean="0"/>
              <a:t>Jennifer did not file a tax return for 2007 because she honestly believed that no tax was due. </a:t>
            </a:r>
            <a:br>
              <a:rPr lang="en-US" altLang="en-US" sz="4400" b="1" dirty="0" smtClean="0"/>
            </a:br>
            <a:endParaRPr lang="en-US" altLang="en-US" sz="2400" b="1" dirty="0" smtClean="0"/>
          </a:p>
          <a:p>
            <a:pPr marL="0" indent="0" eaLnBrk="1" hangingPunct="1">
              <a:buFontTx/>
              <a:buNone/>
            </a:pPr>
            <a:r>
              <a:rPr lang="en-US" altLang="en-US" sz="4400" b="1" dirty="0" smtClean="0"/>
              <a:t>In 2013, the IRS audits Jennifer and the agent proposes a deficiency of $500.</a:t>
            </a:r>
            <a:r>
              <a:rPr lang="en-US" altLang="en-US" sz="4000" b="1" dirty="0" smtClean="0"/>
              <a:t> </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a:xfrm>
            <a:off x="304800" y="228600"/>
            <a:ext cx="8458200" cy="5867400"/>
          </a:xfrm>
        </p:spPr>
        <p:txBody>
          <a:bodyPr/>
          <a:lstStyle/>
          <a:p>
            <a:pPr marL="0" indent="0" eaLnBrk="1" hangingPunct="1">
              <a:buFontTx/>
              <a:buNone/>
            </a:pPr>
            <a:r>
              <a:rPr lang="en-US" altLang="en-US" sz="5400" b="1" u="sng" dirty="0" smtClean="0">
                <a:solidFill>
                  <a:srgbClr val="FF3300"/>
                </a:solidFill>
              </a:rPr>
              <a:t>Jennifer - Statute of Limitations. </a:t>
            </a:r>
            <a:r>
              <a:rPr lang="en-US" altLang="en-US" sz="5400" b="1" dirty="0" smtClean="0"/>
              <a:t>Solution: Will Jennifer be required to pay the $500 deficiency? </a:t>
            </a:r>
          </a:p>
          <a:p>
            <a:pPr marL="0" indent="0" eaLnBrk="1" hangingPunct="1">
              <a:buFontTx/>
              <a:buNone/>
            </a:pPr>
            <a:r>
              <a:rPr lang="en-US" altLang="en-US" sz="5400" b="1" dirty="0" smtClean="0"/>
              <a:t>Does the statute of limitations apply when no tax return is filed?</a:t>
            </a:r>
            <a:endParaRPr lang="en-US" altLang="en-US" sz="5400" dirty="0" smtClean="0"/>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a:xfrm>
            <a:off x="304800" y="228600"/>
            <a:ext cx="8458200" cy="6400800"/>
          </a:xfrm>
        </p:spPr>
        <p:txBody>
          <a:bodyPr/>
          <a:lstStyle/>
          <a:p>
            <a:pPr marL="0" indent="0" eaLnBrk="1" hangingPunct="1">
              <a:buFontTx/>
              <a:buNone/>
            </a:pPr>
            <a:r>
              <a:rPr lang="en-US" altLang="en-US" sz="4800" b="1" u="sng" dirty="0" smtClean="0">
                <a:solidFill>
                  <a:srgbClr val="FF3300"/>
                </a:solidFill>
              </a:rPr>
              <a:t>Stewart - Statute of Limitations.</a:t>
            </a:r>
            <a:r>
              <a:rPr lang="en-US" altLang="en-US" sz="4400" b="1" i="1" dirty="0" smtClean="0"/>
              <a:t>  </a:t>
            </a:r>
          </a:p>
          <a:p>
            <a:pPr marL="0" indent="0" eaLnBrk="1" hangingPunct="1">
              <a:buFontTx/>
              <a:buNone/>
            </a:pPr>
            <a:r>
              <a:rPr lang="en-US" altLang="en-US" sz="4400" b="1" dirty="0" smtClean="0"/>
              <a:t>On his 2013 tax return, Stewart inadvertently overstated deductions in excess of 25 percent of the adjusted gross income on the return. </a:t>
            </a:r>
          </a:p>
          <a:p>
            <a:pPr marL="0" indent="0" eaLnBrk="1" hangingPunct="1">
              <a:buFontTx/>
              <a:buNone/>
            </a:pPr>
            <a:r>
              <a:rPr lang="en-US" altLang="en-US" sz="4400" b="1" dirty="0" smtClean="0"/>
              <a:t>In 2013, the IRS audits Steward and the agent proposes a deficiency of $1,000.</a:t>
            </a:r>
            <a:r>
              <a:rPr lang="en-US" altLang="en-US" sz="4000" b="1" dirty="0" smtClean="0"/>
              <a:t> </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a:xfrm>
            <a:off x="304800" y="228600"/>
            <a:ext cx="8686800" cy="5867400"/>
          </a:xfrm>
        </p:spPr>
        <p:txBody>
          <a:bodyPr/>
          <a:lstStyle/>
          <a:p>
            <a:pPr marL="0" indent="0" eaLnBrk="1" hangingPunct="1">
              <a:buFontTx/>
              <a:buNone/>
            </a:pPr>
            <a:r>
              <a:rPr lang="en-US" altLang="en-US" sz="4800" b="1" u="sng" dirty="0" smtClean="0">
                <a:solidFill>
                  <a:srgbClr val="FF3300"/>
                </a:solidFill>
              </a:rPr>
              <a:t>Stewart - Statute of Limitations.</a:t>
            </a:r>
            <a:r>
              <a:rPr lang="en-US" altLang="en-US" sz="4400" b="1" i="1" dirty="0" smtClean="0"/>
              <a:t>  </a:t>
            </a:r>
          </a:p>
          <a:p>
            <a:pPr marL="0" indent="0" eaLnBrk="1" hangingPunct="1">
              <a:buFontTx/>
              <a:buNone/>
            </a:pPr>
            <a:r>
              <a:rPr lang="en-US" altLang="en-US" sz="5400" b="1" u="sng" dirty="0" smtClean="0"/>
              <a:t>Solution:</a:t>
            </a:r>
            <a:r>
              <a:rPr lang="en-US" altLang="en-US" sz="5400" b="1" dirty="0" smtClean="0"/>
              <a:t> Can the IRS collect the deficiency of $1,000? </a:t>
            </a:r>
          </a:p>
          <a:p>
            <a:pPr marL="0" indent="0" eaLnBrk="1" hangingPunct="1">
              <a:buFontTx/>
              <a:buNone/>
            </a:pPr>
            <a:r>
              <a:rPr lang="en-US" altLang="en-US" sz="5400" b="1" dirty="0" smtClean="0"/>
              <a:t>Does the statute of limitations prohibit the assessment of additional tax?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195"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6149" name="Rectangle 5"/>
          <p:cNvSpPr>
            <a:spLocks noGrp="1" noChangeArrowheads="1"/>
          </p:cNvSpPr>
          <p:nvPr>
            <p:ph type="body" idx="1"/>
          </p:nvPr>
        </p:nvSpPr>
        <p:spPr>
          <a:xfrm>
            <a:off x="152400" y="152400"/>
            <a:ext cx="8839200" cy="6553200"/>
          </a:xfrm>
          <a:noFill/>
        </p:spPr>
        <p:txBody>
          <a:bodyPr lIns="92075" tIns="46038" rIns="92075" bIns="46038"/>
          <a:lstStyle/>
          <a:p>
            <a:pPr algn="ctr">
              <a:buFont typeface="Arial" charset="0"/>
              <a:buNone/>
            </a:pPr>
            <a:r>
              <a:rPr lang="en-US" altLang="en-US" sz="4800" b="1" u="sng" smtClean="0">
                <a:solidFill>
                  <a:srgbClr val="FF0000"/>
                </a:solidFill>
              </a:rPr>
              <a:t>Definition of a Tax</a:t>
            </a:r>
          </a:p>
          <a:p>
            <a:pPr>
              <a:spcBef>
                <a:spcPts val="600"/>
              </a:spcBef>
            </a:pPr>
            <a:r>
              <a:rPr lang="en-US" altLang="en-US" sz="4400" b="1" smtClean="0"/>
              <a:t>An </a:t>
            </a:r>
            <a:r>
              <a:rPr lang="en-US" altLang="en-US" sz="4400" b="1" u="sng" smtClean="0"/>
              <a:t>enforced</a:t>
            </a:r>
            <a:r>
              <a:rPr lang="en-US" altLang="en-US" sz="4400" b="1" smtClean="0"/>
              <a:t>, involuntary contribution</a:t>
            </a:r>
          </a:p>
          <a:p>
            <a:pPr>
              <a:lnSpc>
                <a:spcPct val="120000"/>
              </a:lnSpc>
              <a:spcBef>
                <a:spcPts val="600"/>
              </a:spcBef>
            </a:pPr>
            <a:r>
              <a:rPr lang="en-US" altLang="en-US" sz="4400" b="1" smtClean="0"/>
              <a:t>Required and determined by law</a:t>
            </a:r>
          </a:p>
          <a:p>
            <a:pPr>
              <a:lnSpc>
                <a:spcPct val="120000"/>
              </a:lnSpc>
              <a:spcBef>
                <a:spcPts val="600"/>
              </a:spcBef>
            </a:pPr>
            <a:r>
              <a:rPr lang="en-US" altLang="en-US" sz="4400" b="1" u="sng" smtClean="0"/>
              <a:t>Providing revenue </a:t>
            </a:r>
            <a:r>
              <a:rPr lang="en-US" altLang="en-US" sz="4400" b="1" smtClean="0"/>
              <a:t>for public and governmental purposes</a:t>
            </a:r>
          </a:p>
          <a:p>
            <a:pPr>
              <a:lnSpc>
                <a:spcPct val="120000"/>
              </a:lnSpc>
              <a:spcBef>
                <a:spcPts val="600"/>
              </a:spcBef>
            </a:pPr>
            <a:r>
              <a:rPr lang="en-US" altLang="en-US" sz="4400" b="1" smtClean="0"/>
              <a:t>For which </a:t>
            </a:r>
            <a:r>
              <a:rPr lang="en-US" altLang="en-US" sz="4400" b="1" u="sng" smtClean="0"/>
              <a:t>no </a:t>
            </a:r>
            <a:r>
              <a:rPr lang="en-US" altLang="en-US" sz="4400" b="1" u="sng" smtClean="0">
                <a:solidFill>
                  <a:schemeClr val="tx2"/>
                </a:solidFill>
              </a:rPr>
              <a:t>specific</a:t>
            </a:r>
            <a:r>
              <a:rPr lang="en-US" altLang="en-US" sz="4400" b="1" u="sng" smtClean="0"/>
              <a:t> benefits </a:t>
            </a:r>
            <a:r>
              <a:rPr lang="en-US" altLang="en-US" sz="4400" b="1" smtClean="0"/>
              <a:t>or services are received</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wipe(left)">
                                      <p:cBhvr>
                                        <p:cTn id="7" dur="500"/>
                                        <p:tgtEl>
                                          <p:spTgt spid="614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149">
                                            <p:txEl>
                                              <p:pRg st="1" end="1"/>
                                            </p:txEl>
                                          </p:spTgt>
                                        </p:tgtEl>
                                        <p:attrNameLst>
                                          <p:attrName>style.visibility</p:attrName>
                                        </p:attrNameLst>
                                      </p:cBhvr>
                                      <p:to>
                                        <p:strVal val="visible"/>
                                      </p:to>
                                    </p:set>
                                    <p:animEffect transition="in" filter="wipe(left)">
                                      <p:cBhvr>
                                        <p:cTn id="12" dur="500"/>
                                        <p:tgtEl>
                                          <p:spTgt spid="614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149">
                                            <p:txEl>
                                              <p:pRg st="2" end="2"/>
                                            </p:txEl>
                                          </p:spTgt>
                                        </p:tgtEl>
                                        <p:attrNameLst>
                                          <p:attrName>style.visibility</p:attrName>
                                        </p:attrNameLst>
                                      </p:cBhvr>
                                      <p:to>
                                        <p:strVal val="visible"/>
                                      </p:to>
                                    </p:set>
                                    <p:animEffect transition="in" filter="wipe(left)">
                                      <p:cBhvr>
                                        <p:cTn id="17" dur="500"/>
                                        <p:tgtEl>
                                          <p:spTgt spid="614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6149">
                                            <p:txEl>
                                              <p:pRg st="3" end="3"/>
                                            </p:txEl>
                                          </p:spTgt>
                                        </p:tgtEl>
                                        <p:attrNameLst>
                                          <p:attrName>style.visibility</p:attrName>
                                        </p:attrNameLst>
                                      </p:cBhvr>
                                      <p:to>
                                        <p:strVal val="visible"/>
                                      </p:to>
                                    </p:set>
                                    <p:animEffect transition="in" filter="wipe(left)">
                                      <p:cBhvr>
                                        <p:cTn id="22" dur="500"/>
                                        <p:tgtEl>
                                          <p:spTgt spid="614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6149">
                                            <p:txEl>
                                              <p:pRg st="4" end="4"/>
                                            </p:txEl>
                                          </p:spTgt>
                                        </p:tgtEl>
                                        <p:attrNameLst>
                                          <p:attrName>style.visibility</p:attrName>
                                        </p:attrNameLst>
                                      </p:cBhvr>
                                      <p:to>
                                        <p:strVal val="visible"/>
                                      </p:to>
                                    </p:set>
                                    <p:animEffect transition="in" filter="wipe(left)">
                                      <p:cBhvr>
                                        <p:cTn id="27" dur="500"/>
                                        <p:tgtEl>
                                          <p:spTgt spid="614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body" idx="1"/>
          </p:nvPr>
        </p:nvSpPr>
        <p:spPr>
          <a:xfrm>
            <a:off x="381000" y="228600"/>
            <a:ext cx="8382000" cy="5867400"/>
          </a:xfrm>
        </p:spPr>
        <p:txBody>
          <a:bodyPr/>
          <a:lstStyle/>
          <a:p>
            <a:pPr eaLnBrk="1" hangingPunct="1">
              <a:buSzPct val="135000"/>
              <a:buFont typeface="Arial" charset="0"/>
              <a:buNone/>
            </a:pPr>
            <a:r>
              <a:rPr lang="en-US" altLang="en-US" sz="6600" b="1" smtClean="0"/>
              <a:t>Statute of Limitations</a:t>
            </a:r>
          </a:p>
          <a:p>
            <a:pPr eaLnBrk="1" hangingPunct="1">
              <a:buSzPct val="135000"/>
              <a:buFont typeface="Arial" charset="0"/>
              <a:buNone/>
            </a:pPr>
            <a:r>
              <a:rPr lang="en-US" altLang="en-US" sz="4800" b="1" smtClean="0"/>
              <a:t>Refund claims must be initiated by taxpayer within later of</a:t>
            </a:r>
          </a:p>
          <a:p>
            <a:pPr lvl="1" eaLnBrk="1" hangingPunct="1"/>
            <a:r>
              <a:rPr lang="en-US" altLang="en-US" sz="4400" b="1" smtClean="0"/>
              <a:t>3 years of filing date for return</a:t>
            </a:r>
          </a:p>
          <a:p>
            <a:pPr lvl="1" eaLnBrk="1" hangingPunct="1"/>
            <a:r>
              <a:rPr lang="en-US" altLang="en-US" sz="4400" b="1" smtClean="0"/>
              <a:t>2 years from date tax is paid</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304800" y="304800"/>
            <a:ext cx="8534400" cy="6248400"/>
          </a:xfrm>
        </p:spPr>
        <p:txBody>
          <a:bodyPr/>
          <a:lstStyle/>
          <a:p>
            <a:pPr marL="0" indent="0" eaLnBrk="1" hangingPunct="1">
              <a:buFont typeface="Arial" charset="0"/>
              <a:buNone/>
            </a:pPr>
            <a:r>
              <a:rPr lang="en-US" altLang="en-US" sz="2000" b="1" dirty="0" smtClean="0"/>
              <a:t> </a:t>
            </a:r>
            <a:endParaRPr lang="en-US" altLang="en-US" sz="2000" b="1"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3641067100"/>
              </p:ext>
            </p:extLst>
          </p:nvPr>
        </p:nvGraphicFramePr>
        <p:xfrm>
          <a:off x="79375" y="304800"/>
          <a:ext cx="8912225" cy="6201426"/>
        </p:xfrm>
        <a:graphic>
          <a:graphicData uri="http://schemas.openxmlformats.org/presentationml/2006/ole">
            <mc:AlternateContent xmlns:mc="http://schemas.openxmlformats.org/markup-compatibility/2006">
              <mc:Choice xmlns:v="urn:schemas-microsoft-com:vml" Requires="v">
                <p:oleObj spid="_x0000_s107523" name="Worksheet" r:id="rId4" imgW="9243085" imgH="5874984" progId="Excel.Sheet.12">
                  <p:embed/>
                </p:oleObj>
              </mc:Choice>
              <mc:Fallback>
                <p:oleObj name="Worksheet" r:id="rId4" imgW="9243085" imgH="5874984" progId="Excel.Sheet.12">
                  <p:embed/>
                  <p:pic>
                    <p:nvPicPr>
                      <p:cNvPr id="0" name=""/>
                      <p:cNvPicPr/>
                      <p:nvPr/>
                    </p:nvPicPr>
                    <p:blipFill>
                      <a:blip r:embed="rId5"/>
                      <a:stretch>
                        <a:fillRect/>
                      </a:stretch>
                    </p:blipFill>
                    <p:spPr>
                      <a:xfrm>
                        <a:off x="79375" y="304800"/>
                        <a:ext cx="8912225" cy="6201426"/>
                      </a:xfrm>
                      <a:prstGeom prst="rect">
                        <a:avLst/>
                      </a:prstGeom>
                    </p:spPr>
                  </p:pic>
                </p:oleObj>
              </mc:Fallback>
            </mc:AlternateContent>
          </a:graphicData>
        </a:graphic>
      </p:graphicFrame>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304800" y="304800"/>
            <a:ext cx="8534400" cy="6248400"/>
          </a:xfrm>
        </p:spPr>
        <p:txBody>
          <a:bodyPr/>
          <a:lstStyle/>
          <a:p>
            <a:pPr marL="0" indent="0" eaLnBrk="1" hangingPunct="1">
              <a:buFont typeface="Arial" charset="0"/>
              <a:buNone/>
            </a:pPr>
            <a:r>
              <a:rPr lang="en-US" altLang="en-US" sz="2000" b="1" dirty="0" smtClean="0"/>
              <a:t> </a:t>
            </a:r>
            <a:endParaRPr lang="en-US" altLang="en-US" sz="2000" b="1"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3656454108"/>
              </p:ext>
            </p:extLst>
          </p:nvPr>
        </p:nvGraphicFramePr>
        <p:xfrm>
          <a:off x="79375" y="304800"/>
          <a:ext cx="8912225" cy="6201426"/>
        </p:xfrm>
        <a:graphic>
          <a:graphicData uri="http://schemas.openxmlformats.org/presentationml/2006/ole">
            <mc:AlternateContent xmlns:mc="http://schemas.openxmlformats.org/markup-compatibility/2006">
              <mc:Choice xmlns:v="urn:schemas-microsoft-com:vml" Requires="v">
                <p:oleObj spid="_x0000_s108548" name="Worksheet" r:id="rId4" imgW="9243085" imgH="5874984" progId="Excel.Sheet.12">
                  <p:embed/>
                </p:oleObj>
              </mc:Choice>
              <mc:Fallback>
                <p:oleObj name="Worksheet" r:id="rId4" imgW="9243085" imgH="5874984" progId="Excel.Sheet.12">
                  <p:embed/>
                  <p:pic>
                    <p:nvPicPr>
                      <p:cNvPr id="0" name=""/>
                      <p:cNvPicPr/>
                      <p:nvPr/>
                    </p:nvPicPr>
                    <p:blipFill>
                      <a:blip r:embed="rId5"/>
                      <a:stretch>
                        <a:fillRect/>
                      </a:stretch>
                    </p:blipFill>
                    <p:spPr>
                      <a:xfrm>
                        <a:off x="79375" y="304800"/>
                        <a:ext cx="8912225" cy="6201426"/>
                      </a:xfrm>
                      <a:prstGeom prst="rect">
                        <a:avLst/>
                      </a:prstGeom>
                    </p:spPr>
                  </p:pic>
                </p:oleObj>
              </mc:Fallback>
            </mc:AlternateContent>
          </a:graphicData>
        </a:graphic>
      </p:graphicFrame>
    </p:spTree>
    <p:extLst>
      <p:ext uri="{BB962C8B-B14F-4D97-AF65-F5344CB8AC3E}">
        <p14:creationId xmlns:p14="http://schemas.microsoft.com/office/powerpoint/2010/main" val="2368948616"/>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xfrm>
            <a:off x="228600" y="152400"/>
            <a:ext cx="8610600" cy="6400800"/>
          </a:xfrm>
        </p:spPr>
        <p:txBody>
          <a:bodyPr/>
          <a:lstStyle/>
          <a:p>
            <a:pPr marL="0" indent="0" eaLnBrk="1" hangingPunct="1">
              <a:buFontTx/>
              <a:buNone/>
            </a:pPr>
            <a:r>
              <a:rPr lang="en-US" altLang="en-US" sz="3600" b="1" dirty="0" smtClean="0"/>
              <a:t>Susie Quick filed her 2013 income tax return on February 15, 2014. She later discovered that she failed to take an exemption for her son on the 2013 tax return.  Otherwise, the tax return was correct. What is the latest date by which she may file a claim for refund for tax year 2013?</a:t>
            </a:r>
          </a:p>
          <a:p>
            <a:pPr marL="0" indent="0" eaLnBrk="1" hangingPunct="1">
              <a:buFontTx/>
              <a:buNone/>
            </a:pPr>
            <a:r>
              <a:rPr lang="en-US" altLang="en-US" sz="3600" b="1" dirty="0" smtClean="0"/>
              <a:t>a.  March 15, 2016.          b.  April 15, 2016.        </a:t>
            </a:r>
          </a:p>
          <a:p>
            <a:pPr marL="0" indent="0" eaLnBrk="1" hangingPunct="1">
              <a:buFontTx/>
              <a:buNone/>
            </a:pPr>
            <a:r>
              <a:rPr lang="en-US" altLang="en-US" sz="3600" b="1" dirty="0" smtClean="0"/>
              <a:t>c.  February 15, 2017.     d.  April 15, 2017.   </a:t>
            </a:r>
          </a:p>
          <a:p>
            <a:pPr marL="0" indent="0" eaLnBrk="1" hangingPunct="1">
              <a:buNone/>
            </a:pPr>
            <a:r>
              <a:rPr lang="en-US" altLang="en-US" sz="3600" b="1" dirty="0" smtClean="0"/>
              <a:t>e. April 15, 2020</a:t>
            </a:r>
          </a:p>
          <a:p>
            <a:pPr marL="0" indent="0" eaLnBrk="1" hangingPunct="1">
              <a:buNone/>
            </a:pPr>
            <a:r>
              <a:rPr lang="en-US" altLang="en-US" sz="2800" b="1" dirty="0" smtClean="0"/>
              <a:t>Ans</a:t>
            </a:r>
            <a:r>
              <a:rPr lang="en-US" altLang="en-US" sz="2800" b="1" dirty="0" smtClean="0"/>
              <a:t>. d</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body" idx="1"/>
          </p:nvPr>
        </p:nvSpPr>
        <p:spPr>
          <a:xfrm>
            <a:off x="304800" y="304800"/>
            <a:ext cx="8534400" cy="6248400"/>
          </a:xfrm>
        </p:spPr>
        <p:txBody>
          <a:bodyPr/>
          <a:lstStyle/>
          <a:p>
            <a:pPr marL="0" indent="0" eaLnBrk="1" hangingPunct="1">
              <a:buFont typeface="Arial" charset="0"/>
              <a:buNone/>
            </a:pPr>
            <a:r>
              <a:rPr lang="en-US" altLang="en-US" sz="2000" b="1" dirty="0" smtClean="0"/>
              <a:t> </a:t>
            </a:r>
            <a:endParaRPr lang="en-US" altLang="en-US" sz="2000" b="1" dirty="0" smtClean="0"/>
          </a:p>
        </p:txBody>
      </p:sp>
      <p:graphicFrame>
        <p:nvGraphicFramePr>
          <p:cNvPr id="3" name="Object 2"/>
          <p:cNvGraphicFramePr>
            <a:graphicFrameLocks noChangeAspect="1"/>
          </p:cNvGraphicFramePr>
          <p:nvPr>
            <p:extLst>
              <p:ext uri="{D42A27DB-BD31-4B8C-83A1-F6EECF244321}">
                <p14:modId xmlns:p14="http://schemas.microsoft.com/office/powerpoint/2010/main" val="3342119505"/>
              </p:ext>
            </p:extLst>
          </p:nvPr>
        </p:nvGraphicFramePr>
        <p:xfrm>
          <a:off x="79375" y="304800"/>
          <a:ext cx="8912225" cy="6201426"/>
        </p:xfrm>
        <a:graphic>
          <a:graphicData uri="http://schemas.openxmlformats.org/presentationml/2006/ole">
            <mc:AlternateContent xmlns:mc="http://schemas.openxmlformats.org/markup-compatibility/2006">
              <mc:Choice xmlns:v="urn:schemas-microsoft-com:vml" Requires="v">
                <p:oleObj spid="_x0000_s109573" name="Worksheet" r:id="rId4" imgW="9243085" imgH="5874984" progId="Excel.Sheet.12">
                  <p:embed/>
                </p:oleObj>
              </mc:Choice>
              <mc:Fallback>
                <p:oleObj name="Worksheet" r:id="rId4" imgW="9243085" imgH="5874984" progId="Excel.Sheet.12">
                  <p:embed/>
                  <p:pic>
                    <p:nvPicPr>
                      <p:cNvPr id="0" name=""/>
                      <p:cNvPicPr/>
                      <p:nvPr/>
                    </p:nvPicPr>
                    <p:blipFill>
                      <a:blip r:embed="rId5"/>
                      <a:stretch>
                        <a:fillRect/>
                      </a:stretch>
                    </p:blipFill>
                    <p:spPr>
                      <a:xfrm>
                        <a:off x="79375" y="304800"/>
                        <a:ext cx="8912225" cy="6201426"/>
                      </a:xfrm>
                      <a:prstGeom prst="rect">
                        <a:avLst/>
                      </a:prstGeom>
                    </p:spPr>
                  </p:pic>
                </p:oleObj>
              </mc:Fallback>
            </mc:AlternateContent>
          </a:graphicData>
        </a:graphic>
      </p:graphicFrame>
    </p:spTree>
    <p:extLst>
      <p:ext uri="{BB962C8B-B14F-4D97-AF65-F5344CB8AC3E}">
        <p14:creationId xmlns:p14="http://schemas.microsoft.com/office/powerpoint/2010/main" val="2507066743"/>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xfrm>
            <a:off x="152400" y="152400"/>
            <a:ext cx="8839200" cy="6629400"/>
          </a:xfrm>
        </p:spPr>
        <p:txBody>
          <a:bodyPr/>
          <a:lstStyle/>
          <a:p>
            <a:pPr marL="0" indent="0" eaLnBrk="1" hangingPunct="1">
              <a:spcBef>
                <a:spcPts val="600"/>
              </a:spcBef>
              <a:buFontTx/>
              <a:buNone/>
            </a:pPr>
            <a:r>
              <a:rPr lang="en-US" altLang="en-US" sz="4000" b="1" dirty="0" smtClean="0"/>
              <a:t>Jackson Corp., a calendar-year corporation, mailed its 2013 tax return to the IRS by certified mail on Friday, March 11, 2014. The return, postmarked March 11, 2014, was delivered to the IRS on March 18, 2014. The statute of limitations on Jackson's corporate tax return begins on</a:t>
            </a:r>
          </a:p>
          <a:p>
            <a:pPr marL="0" indent="0" eaLnBrk="1" hangingPunct="1">
              <a:spcBef>
                <a:spcPts val="600"/>
              </a:spcBef>
              <a:buFontTx/>
              <a:buNone/>
            </a:pPr>
            <a:r>
              <a:rPr lang="en-US" altLang="en-US" sz="4000" b="1" dirty="0" smtClean="0"/>
              <a:t>a. Dec. 31, 2013.          b. March 11, 2014.    </a:t>
            </a:r>
            <a:br>
              <a:rPr lang="en-US" altLang="en-US" sz="4000" b="1" dirty="0" smtClean="0"/>
            </a:br>
            <a:r>
              <a:rPr lang="en-US" altLang="en-US" sz="4000" b="1" dirty="0" smtClean="0"/>
              <a:t>c. March 15, 2014.      d. March 18, 2014.     </a:t>
            </a:r>
            <a:r>
              <a:rPr lang="en-US" altLang="en-US" b="1" dirty="0" smtClean="0"/>
              <a:t/>
            </a:r>
            <a:br>
              <a:rPr lang="en-US" altLang="en-US" b="1" dirty="0" smtClean="0"/>
            </a:br>
            <a:r>
              <a:rPr lang="en-US" altLang="en-US" sz="1800" b="1" dirty="0" smtClean="0"/>
              <a:t>CPA Nov. 1994</a:t>
            </a:r>
            <a:r>
              <a:rPr lang="en-US" altLang="en-US" b="1" dirty="0" smtClean="0">
                <a:solidFill>
                  <a:schemeClr val="bg2"/>
                </a:solidFill>
              </a:rPr>
              <a:t>. </a:t>
            </a:r>
            <a:r>
              <a:rPr lang="en-US" altLang="en-US" sz="2400" b="1" dirty="0" smtClean="0"/>
              <a:t>Ans.  c</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xfrm>
            <a:off x="228600" y="304800"/>
            <a:ext cx="8610600" cy="6248400"/>
          </a:xfrm>
        </p:spPr>
        <p:txBody>
          <a:bodyPr/>
          <a:lstStyle/>
          <a:p>
            <a:pPr marL="0" indent="0" eaLnBrk="1" hangingPunct="1">
              <a:buFontTx/>
              <a:buNone/>
            </a:pPr>
            <a:r>
              <a:rPr lang="en-US" altLang="en-US" b="1" dirty="0" smtClean="0"/>
              <a:t>Keen, a calendar‑year individual taxpayer, reported a gross income of $100,000 on his 2008 income tax return. He inadvertently omitted from gross income was a $40,000 commission that should have been included in 2008. Keen filed his 2008 return on March 15, 2009. To collect the tax on the $40,000 omission, the Internal Revenue Service must assert a notice of deficiency no later than</a:t>
            </a:r>
          </a:p>
          <a:p>
            <a:pPr marL="0" indent="0" eaLnBrk="1" hangingPunct="1">
              <a:buFontTx/>
              <a:buNone/>
            </a:pPr>
            <a:r>
              <a:rPr lang="en-US" altLang="en-US" b="1" dirty="0" smtClean="0"/>
              <a:t>a. March 15, 2014.         b. April 15, 2014.     </a:t>
            </a:r>
            <a:br>
              <a:rPr lang="en-US" altLang="en-US" b="1" dirty="0" smtClean="0"/>
            </a:br>
            <a:r>
              <a:rPr lang="en-US" altLang="en-US" b="1" dirty="0" smtClean="0"/>
              <a:t>c. March 15, 2015.         d. April 15, 2015.</a:t>
            </a:r>
            <a:r>
              <a:rPr lang="en-US" altLang="en-US" dirty="0" smtClean="0"/>
              <a:t> </a:t>
            </a:r>
          </a:p>
          <a:p>
            <a:pPr marL="0" indent="0" eaLnBrk="1" hangingPunct="1">
              <a:buFontTx/>
              <a:buNone/>
            </a:pPr>
            <a:r>
              <a:rPr lang="en-US" altLang="en-US" sz="2400" b="1" dirty="0" smtClean="0"/>
              <a:t>Ans. </a:t>
            </a:r>
            <a:r>
              <a:rPr lang="en-US" altLang="en-US" sz="2400" b="1" dirty="0"/>
              <a:t>d</a:t>
            </a:r>
            <a:endParaRPr lang="en-US" altLang="en-US" sz="2400" b="1" dirty="0" smtClean="0"/>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228600" y="533400"/>
            <a:ext cx="8610600" cy="57150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64515" name="Object 3"/>
          <p:cNvGraphicFramePr>
            <a:graphicFrameLocks noChangeAspect="1"/>
          </p:cNvGraphicFramePr>
          <p:nvPr>
            <p:extLst>
              <p:ext uri="{D42A27DB-BD31-4B8C-83A1-F6EECF244321}">
                <p14:modId xmlns:p14="http://schemas.microsoft.com/office/powerpoint/2010/main" val="1181983817"/>
              </p:ext>
            </p:extLst>
          </p:nvPr>
        </p:nvGraphicFramePr>
        <p:xfrm>
          <a:off x="152400" y="457200"/>
          <a:ext cx="8558213" cy="5592763"/>
        </p:xfrm>
        <a:graphic>
          <a:graphicData uri="http://schemas.openxmlformats.org/presentationml/2006/ole">
            <mc:AlternateContent xmlns:mc="http://schemas.openxmlformats.org/markup-compatibility/2006">
              <mc:Choice xmlns:v="urn:schemas-microsoft-com:vml" Requires="v">
                <p:oleObj spid="_x0000_s64545" name="Worksheet" r:id="rId4" imgW="1495456" imgH="981180" progId="Excel.Sheet.12">
                  <p:embed/>
                </p:oleObj>
              </mc:Choice>
              <mc:Fallback>
                <p:oleObj name="Worksheet" r:id="rId4" imgW="1495456" imgH="981180" progId="Excel.Sheet.12">
                  <p:embed/>
                  <p:pic>
                    <p:nvPicPr>
                      <p:cNvPr id="0" name="Object 3"/>
                      <p:cNvPicPr>
                        <a:picLocks noChangeAspect="1" noChangeArrowheads="1"/>
                      </p:cNvPicPr>
                      <p:nvPr/>
                    </p:nvPicPr>
                    <p:blipFill>
                      <a:blip r:embed="rId5"/>
                      <a:srcRect/>
                      <a:stretch>
                        <a:fillRect/>
                      </a:stretch>
                    </p:blipFill>
                    <p:spPr bwMode="auto">
                      <a:xfrm>
                        <a:off x="152400" y="457200"/>
                        <a:ext cx="8558213" cy="559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6553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34821" name="Rectangle 5"/>
          <p:cNvSpPr>
            <a:spLocks noGrp="1" noChangeArrowheads="1"/>
          </p:cNvSpPr>
          <p:nvPr>
            <p:ph type="body" idx="1"/>
          </p:nvPr>
        </p:nvSpPr>
        <p:spPr>
          <a:xfrm>
            <a:off x="228600" y="152400"/>
            <a:ext cx="8839200" cy="6477000"/>
          </a:xfrm>
        </p:spPr>
        <p:txBody>
          <a:bodyPr lIns="92075" tIns="46038" rIns="92075" bIns="46038"/>
          <a:lstStyle/>
          <a:p>
            <a:pPr marL="0" indent="0" algn="ctr">
              <a:buFont typeface="Arial" charset="0"/>
              <a:buNone/>
              <a:defRPr/>
            </a:pPr>
            <a:r>
              <a:rPr lang="en-US" sz="4400" b="1" dirty="0" smtClean="0"/>
              <a:t>Audit and Appeals Process</a:t>
            </a:r>
            <a:br>
              <a:rPr lang="en-US" sz="4400" b="1" dirty="0" smtClean="0"/>
            </a:br>
            <a:r>
              <a:rPr lang="en-US" sz="4400" b="1" dirty="0" smtClean="0"/>
              <a:t>Selection for Audit </a:t>
            </a:r>
          </a:p>
          <a:p>
            <a:pPr>
              <a:spcBef>
                <a:spcPts val="600"/>
              </a:spcBef>
              <a:defRPr/>
            </a:pPr>
            <a:r>
              <a:rPr lang="en-US" sz="4400" b="1" dirty="0" smtClean="0"/>
              <a:t>Only about 2% of returns are audited</a:t>
            </a:r>
          </a:p>
          <a:p>
            <a:pPr>
              <a:spcBef>
                <a:spcPts val="600"/>
              </a:spcBef>
              <a:defRPr/>
            </a:pPr>
            <a:r>
              <a:rPr lang="en-US" sz="4400" b="1" dirty="0" smtClean="0"/>
              <a:t>Procedures used</a:t>
            </a:r>
          </a:p>
          <a:p>
            <a:pPr lvl="1">
              <a:spcBef>
                <a:spcPts val="600"/>
              </a:spcBef>
              <a:defRPr/>
            </a:pPr>
            <a:r>
              <a:rPr lang="en-US" sz="3600" b="1" dirty="0" err="1" smtClean="0"/>
              <a:t>Discriminant</a:t>
            </a:r>
            <a:r>
              <a:rPr lang="en-US" sz="3600" b="1" dirty="0" smtClean="0"/>
              <a:t> Function System</a:t>
            </a:r>
          </a:p>
          <a:p>
            <a:pPr lvl="1">
              <a:spcBef>
                <a:spcPts val="600"/>
              </a:spcBef>
              <a:defRPr/>
            </a:pPr>
            <a:r>
              <a:rPr lang="en-US" sz="3600" b="1" dirty="0" smtClean="0"/>
              <a:t>Taxpayer Compliance Measurement Program </a:t>
            </a:r>
          </a:p>
          <a:p>
            <a:pPr lvl="1">
              <a:spcBef>
                <a:spcPts val="600"/>
              </a:spcBef>
              <a:defRPr/>
            </a:pPr>
            <a:r>
              <a:rPr lang="en-US" sz="3600" b="1" dirty="0" smtClean="0"/>
              <a:t>Document perfection &amp; Information matching</a:t>
            </a:r>
          </a:p>
        </p:txBody>
      </p:sp>
    </p:spTree>
  </p:cSld>
  <p:clrMapOvr>
    <a:masterClrMapping/>
  </p:clrMapOvr>
  <p:transition spd="med">
    <p:wipe dir="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1"/>
          </p:nvPr>
        </p:nvSpPr>
        <p:spPr>
          <a:xfrm>
            <a:off x="228600" y="228600"/>
            <a:ext cx="8610600" cy="6019800"/>
          </a:xfrm>
        </p:spPr>
        <p:txBody>
          <a:bodyPr/>
          <a:lstStyle/>
          <a:p>
            <a:pPr eaLnBrk="1" hangingPunct="1">
              <a:buFont typeface="Arial" charset="0"/>
              <a:buNone/>
            </a:pPr>
            <a:r>
              <a:rPr lang="en-US" altLang="en-US" sz="4400" b="1" u="sng" smtClean="0">
                <a:solidFill>
                  <a:srgbClr val="FF0000"/>
                </a:solidFill>
              </a:rPr>
              <a:t>Types of Audits </a:t>
            </a:r>
          </a:p>
          <a:p>
            <a:pPr lvl="1" eaLnBrk="1" hangingPunct="1"/>
            <a:r>
              <a:rPr lang="en-US" altLang="en-US" sz="4000" b="1" u="sng" smtClean="0">
                <a:solidFill>
                  <a:schemeClr val="tx2"/>
                </a:solidFill>
              </a:rPr>
              <a:t>Correspondence audit</a:t>
            </a:r>
            <a:r>
              <a:rPr lang="en-US" altLang="en-US" sz="4000" b="1" u="sng" smtClean="0"/>
              <a:t> </a:t>
            </a:r>
            <a:r>
              <a:rPr lang="en-US" altLang="en-US" sz="4000" b="1" smtClean="0"/>
              <a:t>– verify one or two items in question by mail</a:t>
            </a:r>
          </a:p>
          <a:p>
            <a:pPr lvl="1" eaLnBrk="1" hangingPunct="1"/>
            <a:r>
              <a:rPr lang="en-US" altLang="en-US" sz="4000" b="1" u="sng" smtClean="0">
                <a:solidFill>
                  <a:schemeClr val="tx2"/>
                </a:solidFill>
              </a:rPr>
              <a:t>Office audit</a:t>
            </a:r>
            <a:r>
              <a:rPr lang="en-US" altLang="en-US" sz="4000" b="1" u="sng" smtClean="0"/>
              <a:t> </a:t>
            </a:r>
            <a:r>
              <a:rPr lang="en-US" altLang="en-US" sz="4000" b="1" smtClean="0"/>
              <a:t>– requires some analysis &amp; IRS judgment through interview</a:t>
            </a:r>
          </a:p>
          <a:p>
            <a:pPr lvl="1" eaLnBrk="1" hangingPunct="1"/>
            <a:r>
              <a:rPr lang="en-US" altLang="en-US" sz="4000" b="1" u="sng" smtClean="0">
                <a:solidFill>
                  <a:schemeClr val="tx2"/>
                </a:solidFill>
              </a:rPr>
              <a:t>Field audit</a:t>
            </a:r>
            <a:r>
              <a:rPr lang="en-US" altLang="en-US" sz="4000" b="1" u="sng" smtClean="0"/>
              <a:t> </a:t>
            </a:r>
            <a:r>
              <a:rPr lang="en-US" altLang="en-US" sz="4000" b="1" smtClean="0"/>
              <a:t>– typically limited to examination of business returns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152400" y="152400"/>
            <a:ext cx="8763000" cy="5973763"/>
          </a:xfrm>
        </p:spPr>
        <p:txBody>
          <a:bodyPr/>
          <a:lstStyle/>
          <a:p>
            <a:pPr>
              <a:buFont typeface="Arial" charset="0"/>
              <a:buNone/>
            </a:pPr>
            <a:r>
              <a:rPr lang="en-US" altLang="en-US" sz="6000" b="1" u="sng" smtClean="0">
                <a:solidFill>
                  <a:srgbClr val="FF0000"/>
                </a:solidFill>
              </a:rPr>
              <a:t>Purpose of a Tax</a:t>
            </a:r>
          </a:p>
          <a:p>
            <a:r>
              <a:rPr lang="en-US" altLang="en-US" sz="5400" b="1" smtClean="0"/>
              <a:t>Revenue</a:t>
            </a:r>
          </a:p>
          <a:p>
            <a:r>
              <a:rPr lang="en-US" altLang="en-US" sz="5400" b="1" smtClean="0"/>
              <a:t>Penalty</a:t>
            </a:r>
          </a:p>
          <a:p>
            <a:r>
              <a:rPr lang="en-US" altLang="en-US" sz="5400" b="1" smtClean="0"/>
              <a:t>Social changes</a:t>
            </a:r>
          </a:p>
          <a:p>
            <a:r>
              <a:rPr lang="en-US" altLang="en-US" sz="5400" b="1" smtClean="0"/>
              <a:t>Economic changes</a:t>
            </a:r>
          </a:p>
          <a:p>
            <a:r>
              <a:rPr lang="en-US" altLang="en-US" sz="5400" b="1" smtClean="0"/>
              <a:t>Equity</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403">
                                            <p:txEl>
                                              <p:pRg st="2" end="2"/>
                                            </p:txEl>
                                          </p:spTgt>
                                        </p:tgtEl>
                                        <p:attrNameLst>
                                          <p:attrName>style.visibility</p:attrName>
                                        </p:attrNameLst>
                                      </p:cBhvr>
                                      <p:to>
                                        <p:strVal val="visible"/>
                                      </p:to>
                                    </p:set>
                                    <p:anim calcmode="lin" valueType="num">
                                      <p:cBhvr additive="base">
                                        <p:cTn id="19" dur="500" fill="hold"/>
                                        <p:tgtEl>
                                          <p:spTgt spid="10240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4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403">
                                            <p:txEl>
                                              <p:pRg st="3" end="3"/>
                                            </p:txEl>
                                          </p:spTgt>
                                        </p:tgtEl>
                                        <p:attrNameLst>
                                          <p:attrName>style.visibility</p:attrName>
                                        </p:attrNameLst>
                                      </p:cBhvr>
                                      <p:to>
                                        <p:strVal val="visible"/>
                                      </p:to>
                                    </p:set>
                                    <p:anim calcmode="lin" valueType="num">
                                      <p:cBhvr additive="base">
                                        <p:cTn id="25" dur="500" fill="hold"/>
                                        <p:tgtEl>
                                          <p:spTgt spid="10240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40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403">
                                            <p:txEl>
                                              <p:pRg st="4" end="4"/>
                                            </p:txEl>
                                          </p:spTgt>
                                        </p:tgtEl>
                                        <p:attrNameLst>
                                          <p:attrName>style.visibility</p:attrName>
                                        </p:attrNameLst>
                                      </p:cBhvr>
                                      <p:to>
                                        <p:strVal val="visible"/>
                                      </p:to>
                                    </p:set>
                                    <p:anim calcmode="lin" valueType="num">
                                      <p:cBhvr additive="base">
                                        <p:cTn id="31" dur="500" fill="hold"/>
                                        <p:tgtEl>
                                          <p:spTgt spid="10240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240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403">
                                            <p:txEl>
                                              <p:pRg st="5" end="5"/>
                                            </p:txEl>
                                          </p:spTgt>
                                        </p:tgtEl>
                                        <p:attrNameLst>
                                          <p:attrName>style.visibility</p:attrName>
                                        </p:attrNameLst>
                                      </p:cBhvr>
                                      <p:to>
                                        <p:strVal val="visible"/>
                                      </p:to>
                                    </p:set>
                                    <p:anim calcmode="lin" valueType="num">
                                      <p:cBhvr additive="base">
                                        <p:cTn id="37" dur="500" fill="hold"/>
                                        <p:tgtEl>
                                          <p:spTgt spid="10240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240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6758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84997" name="Rectangle 5"/>
          <p:cNvSpPr>
            <a:spLocks noGrp="1" noChangeArrowheads="1"/>
          </p:cNvSpPr>
          <p:nvPr>
            <p:ph type="body" idx="1"/>
          </p:nvPr>
        </p:nvSpPr>
        <p:spPr>
          <a:xfrm>
            <a:off x="457200" y="152400"/>
            <a:ext cx="8229600" cy="5973763"/>
          </a:xfrm>
          <a:noFill/>
        </p:spPr>
        <p:txBody>
          <a:bodyPr lIns="92075" tIns="46038" rIns="92075" bIns="46038"/>
          <a:lstStyle/>
          <a:p>
            <a:pPr>
              <a:buFont typeface="Arial" charset="0"/>
              <a:buNone/>
            </a:pPr>
            <a:r>
              <a:rPr lang="en-US" altLang="en-US" sz="4400" b="1" smtClean="0"/>
              <a:t>Audit and Appeals Process</a:t>
            </a:r>
          </a:p>
          <a:p>
            <a:r>
              <a:rPr lang="en-US" altLang="en-US" sz="4400" b="1" smtClean="0"/>
              <a:t>Settlement Procedure</a:t>
            </a:r>
          </a:p>
          <a:p>
            <a:pPr lvl="1"/>
            <a:r>
              <a:rPr lang="en-US" altLang="en-US" sz="4000" b="1" smtClean="0"/>
              <a:t>Report of outcome of audit</a:t>
            </a:r>
          </a:p>
          <a:p>
            <a:pPr lvl="1"/>
            <a:r>
              <a:rPr lang="en-US" altLang="en-US" sz="4000" b="1" smtClean="0"/>
              <a:t>Waiver of assessment (Form 870)</a:t>
            </a:r>
          </a:p>
          <a:p>
            <a:pPr lvl="1"/>
            <a:r>
              <a:rPr lang="en-US" altLang="en-US" sz="4000" b="1" smtClean="0"/>
              <a:t>30-day letter</a:t>
            </a:r>
          </a:p>
          <a:p>
            <a:r>
              <a:rPr lang="en-US" altLang="en-US" sz="4400" b="1" smtClean="0"/>
              <a:t>Appeals</a:t>
            </a:r>
          </a:p>
          <a:p>
            <a:pPr lvl="1"/>
            <a:r>
              <a:rPr lang="en-US" altLang="en-US" sz="4000" b="1" smtClean="0"/>
              <a:t>Meeting with IRS Appeals Division</a:t>
            </a:r>
          </a:p>
          <a:p>
            <a:pPr lvl="1"/>
            <a:r>
              <a:rPr lang="en-US" altLang="en-US" sz="4000" b="1" smtClean="0"/>
              <a:t>90-day letter</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6" fill="hold" grpId="0" nodeType="clickEffect">
                                  <p:stCondLst>
                                    <p:cond delay="0"/>
                                  </p:stCondLst>
                                  <p:childTnLst>
                                    <p:set>
                                      <p:cBhvr>
                                        <p:cTn id="6" dur="1" fill="hold">
                                          <p:stCondLst>
                                            <p:cond delay="0"/>
                                          </p:stCondLst>
                                        </p:cTn>
                                        <p:tgtEl>
                                          <p:spTgt spid="84997">
                                            <p:txEl>
                                              <p:pRg st="0" end="0"/>
                                            </p:txEl>
                                          </p:spTgt>
                                        </p:tgtEl>
                                        <p:attrNameLst>
                                          <p:attrName>style.visibility</p:attrName>
                                        </p:attrNameLst>
                                      </p:cBhvr>
                                      <p:to>
                                        <p:strVal val="visible"/>
                                      </p:to>
                                    </p:set>
                                    <p:anim calcmode="lin" valueType="num">
                                      <p:cBhvr additive="base">
                                        <p:cTn id="7" dur="500" fill="hold"/>
                                        <p:tgtEl>
                                          <p:spTgt spid="8499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499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84997">
                                            <p:txEl>
                                              <p:pRg st="1" end="1"/>
                                            </p:txEl>
                                          </p:spTgt>
                                        </p:tgtEl>
                                        <p:attrNameLst>
                                          <p:attrName>style.visibility</p:attrName>
                                        </p:attrNameLst>
                                      </p:cBhvr>
                                      <p:to>
                                        <p:strVal val="visible"/>
                                      </p:to>
                                    </p:set>
                                    <p:anim calcmode="lin" valueType="num">
                                      <p:cBhvr additive="base">
                                        <p:cTn id="13" dur="500" fill="hold"/>
                                        <p:tgtEl>
                                          <p:spTgt spid="8499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8499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6" fill="hold" grpId="0" nodeType="withEffect">
                                  <p:stCondLst>
                                    <p:cond delay="0"/>
                                  </p:stCondLst>
                                  <p:childTnLst>
                                    <p:set>
                                      <p:cBhvr>
                                        <p:cTn id="16" dur="1" fill="hold">
                                          <p:stCondLst>
                                            <p:cond delay="0"/>
                                          </p:stCondLst>
                                        </p:cTn>
                                        <p:tgtEl>
                                          <p:spTgt spid="84997">
                                            <p:txEl>
                                              <p:pRg st="2" end="2"/>
                                            </p:txEl>
                                          </p:spTgt>
                                        </p:tgtEl>
                                        <p:attrNameLst>
                                          <p:attrName>style.visibility</p:attrName>
                                        </p:attrNameLst>
                                      </p:cBhvr>
                                      <p:to>
                                        <p:strVal val="visible"/>
                                      </p:to>
                                    </p:set>
                                    <p:anim calcmode="lin" valueType="num">
                                      <p:cBhvr additive="base">
                                        <p:cTn id="17" dur="500" fill="hold"/>
                                        <p:tgtEl>
                                          <p:spTgt spid="84997">
                                            <p:txEl>
                                              <p:pRg st="2" end="2"/>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8499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6" fill="hold" grpId="0" nodeType="withEffect">
                                  <p:stCondLst>
                                    <p:cond delay="0"/>
                                  </p:stCondLst>
                                  <p:childTnLst>
                                    <p:set>
                                      <p:cBhvr>
                                        <p:cTn id="20" dur="1" fill="hold">
                                          <p:stCondLst>
                                            <p:cond delay="0"/>
                                          </p:stCondLst>
                                        </p:cTn>
                                        <p:tgtEl>
                                          <p:spTgt spid="84997">
                                            <p:txEl>
                                              <p:pRg st="3" end="3"/>
                                            </p:txEl>
                                          </p:spTgt>
                                        </p:tgtEl>
                                        <p:attrNameLst>
                                          <p:attrName>style.visibility</p:attrName>
                                        </p:attrNameLst>
                                      </p:cBhvr>
                                      <p:to>
                                        <p:strVal val="visible"/>
                                      </p:to>
                                    </p:set>
                                    <p:anim calcmode="lin" valueType="num">
                                      <p:cBhvr additive="base">
                                        <p:cTn id="21" dur="500" fill="hold"/>
                                        <p:tgtEl>
                                          <p:spTgt spid="84997">
                                            <p:txEl>
                                              <p:pRg st="3" end="3"/>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8499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6" fill="hold" grpId="0" nodeType="withEffect">
                                  <p:stCondLst>
                                    <p:cond delay="0"/>
                                  </p:stCondLst>
                                  <p:childTnLst>
                                    <p:set>
                                      <p:cBhvr>
                                        <p:cTn id="24" dur="1" fill="hold">
                                          <p:stCondLst>
                                            <p:cond delay="0"/>
                                          </p:stCondLst>
                                        </p:cTn>
                                        <p:tgtEl>
                                          <p:spTgt spid="84997">
                                            <p:txEl>
                                              <p:pRg st="4" end="4"/>
                                            </p:txEl>
                                          </p:spTgt>
                                        </p:tgtEl>
                                        <p:attrNameLst>
                                          <p:attrName>style.visibility</p:attrName>
                                        </p:attrNameLst>
                                      </p:cBhvr>
                                      <p:to>
                                        <p:strVal val="visible"/>
                                      </p:to>
                                    </p:set>
                                    <p:anim calcmode="lin" valueType="num">
                                      <p:cBhvr additive="base">
                                        <p:cTn id="25" dur="500" fill="hold"/>
                                        <p:tgtEl>
                                          <p:spTgt spid="84997">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8499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6" fill="hold" grpId="0" nodeType="clickEffect">
                                  <p:stCondLst>
                                    <p:cond delay="0"/>
                                  </p:stCondLst>
                                  <p:childTnLst>
                                    <p:set>
                                      <p:cBhvr>
                                        <p:cTn id="30" dur="1" fill="hold">
                                          <p:stCondLst>
                                            <p:cond delay="0"/>
                                          </p:stCondLst>
                                        </p:cTn>
                                        <p:tgtEl>
                                          <p:spTgt spid="84997">
                                            <p:txEl>
                                              <p:pRg st="5" end="5"/>
                                            </p:txEl>
                                          </p:spTgt>
                                        </p:tgtEl>
                                        <p:attrNameLst>
                                          <p:attrName>style.visibility</p:attrName>
                                        </p:attrNameLst>
                                      </p:cBhvr>
                                      <p:to>
                                        <p:strVal val="visible"/>
                                      </p:to>
                                    </p:set>
                                    <p:anim calcmode="lin" valueType="num">
                                      <p:cBhvr additive="base">
                                        <p:cTn id="31" dur="500" fill="hold"/>
                                        <p:tgtEl>
                                          <p:spTgt spid="84997">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84997">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6" fill="hold" grpId="0" nodeType="withEffect">
                                  <p:stCondLst>
                                    <p:cond delay="0"/>
                                  </p:stCondLst>
                                  <p:childTnLst>
                                    <p:set>
                                      <p:cBhvr>
                                        <p:cTn id="34" dur="1" fill="hold">
                                          <p:stCondLst>
                                            <p:cond delay="0"/>
                                          </p:stCondLst>
                                        </p:cTn>
                                        <p:tgtEl>
                                          <p:spTgt spid="84997">
                                            <p:txEl>
                                              <p:pRg st="6" end="6"/>
                                            </p:txEl>
                                          </p:spTgt>
                                        </p:tgtEl>
                                        <p:attrNameLst>
                                          <p:attrName>style.visibility</p:attrName>
                                        </p:attrNameLst>
                                      </p:cBhvr>
                                      <p:to>
                                        <p:strVal val="visible"/>
                                      </p:to>
                                    </p:set>
                                    <p:anim calcmode="lin" valueType="num">
                                      <p:cBhvr additive="base">
                                        <p:cTn id="35" dur="500" fill="hold"/>
                                        <p:tgtEl>
                                          <p:spTgt spid="84997">
                                            <p:txEl>
                                              <p:pRg st="6" end="6"/>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84997">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6" fill="hold" grpId="0" nodeType="withEffect">
                                  <p:stCondLst>
                                    <p:cond delay="0"/>
                                  </p:stCondLst>
                                  <p:childTnLst>
                                    <p:set>
                                      <p:cBhvr>
                                        <p:cTn id="38" dur="1" fill="hold">
                                          <p:stCondLst>
                                            <p:cond delay="0"/>
                                          </p:stCondLst>
                                        </p:cTn>
                                        <p:tgtEl>
                                          <p:spTgt spid="84997">
                                            <p:txEl>
                                              <p:pRg st="7" end="7"/>
                                            </p:txEl>
                                          </p:spTgt>
                                        </p:tgtEl>
                                        <p:attrNameLst>
                                          <p:attrName>style.visibility</p:attrName>
                                        </p:attrNameLst>
                                      </p:cBhvr>
                                      <p:to>
                                        <p:strVal val="visible"/>
                                      </p:to>
                                    </p:set>
                                    <p:anim calcmode="lin" valueType="num">
                                      <p:cBhvr additive="base">
                                        <p:cTn id="39" dur="500" fill="hold"/>
                                        <p:tgtEl>
                                          <p:spTgt spid="84997">
                                            <p:txEl>
                                              <p:pRg st="7" end="7"/>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8499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7"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altLang="en-US" b="1" smtClean="0"/>
              <a:t>Audits and Appeals</a:t>
            </a:r>
          </a:p>
        </p:txBody>
      </p:sp>
      <p:sp>
        <p:nvSpPr>
          <p:cNvPr id="68611" name="Rectangle 3"/>
          <p:cNvSpPr>
            <a:spLocks noGrp="1" noChangeArrowheads="1"/>
          </p:cNvSpPr>
          <p:nvPr>
            <p:ph type="body" idx="1"/>
          </p:nvPr>
        </p:nvSpPr>
        <p:spPr>
          <a:xfrm>
            <a:off x="304800" y="1676400"/>
            <a:ext cx="8458200" cy="4419600"/>
          </a:xfrm>
        </p:spPr>
        <p:txBody>
          <a:bodyPr/>
          <a:lstStyle/>
          <a:p>
            <a:pPr eaLnBrk="1" hangingPunct="1">
              <a:lnSpc>
                <a:spcPct val="90000"/>
              </a:lnSpc>
            </a:pPr>
            <a:r>
              <a:rPr lang="en-US" altLang="en-US" sz="4400" b="1" smtClean="0"/>
              <a:t>30-day letter</a:t>
            </a:r>
          </a:p>
          <a:p>
            <a:pPr marL="1028700" lvl="1" indent="-571500" eaLnBrk="1" hangingPunct="1">
              <a:lnSpc>
                <a:spcPct val="90000"/>
              </a:lnSpc>
            </a:pPr>
            <a:r>
              <a:rPr lang="en-US" altLang="en-US" sz="4200" b="1" smtClean="0"/>
              <a:t>30 days to request conference with Appeals Division</a:t>
            </a:r>
          </a:p>
          <a:p>
            <a:pPr marL="1028700" lvl="1" indent="-571500" eaLnBrk="1" hangingPunct="1">
              <a:lnSpc>
                <a:spcPct val="90000"/>
              </a:lnSpc>
            </a:pPr>
            <a:r>
              <a:rPr lang="en-US" altLang="en-US" sz="4200" b="1" smtClean="0"/>
              <a:t>Appeals officer can consider hazards of litigation</a:t>
            </a:r>
            <a:endParaRPr lang="en-US" altLang="en-US" sz="4000" b="1" smtClean="0"/>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ltLang="en-US" b="1" smtClean="0"/>
              <a:t>Audits and Appeals</a:t>
            </a:r>
          </a:p>
        </p:txBody>
      </p:sp>
      <p:sp>
        <p:nvSpPr>
          <p:cNvPr id="69635" name="Rectangle 3"/>
          <p:cNvSpPr>
            <a:spLocks noGrp="1" noChangeArrowheads="1"/>
          </p:cNvSpPr>
          <p:nvPr>
            <p:ph type="body" idx="1"/>
          </p:nvPr>
        </p:nvSpPr>
        <p:spPr>
          <a:xfrm>
            <a:off x="457200" y="1752600"/>
            <a:ext cx="8077200" cy="4343400"/>
          </a:xfrm>
        </p:spPr>
        <p:txBody>
          <a:bodyPr/>
          <a:lstStyle/>
          <a:p>
            <a:pPr eaLnBrk="1" hangingPunct="1"/>
            <a:r>
              <a:rPr lang="en-US" altLang="en-US" sz="3600" b="1" smtClean="0"/>
              <a:t>90-day letter (statutory notice of deficiency)</a:t>
            </a:r>
          </a:p>
          <a:p>
            <a:pPr lvl="1" eaLnBrk="1" hangingPunct="1"/>
            <a:r>
              <a:rPr lang="en-US" altLang="en-US" sz="3200" b="1" smtClean="0"/>
              <a:t>File petition with Tax Court within 90 days</a:t>
            </a:r>
          </a:p>
          <a:p>
            <a:pPr lvl="1" eaLnBrk="1" hangingPunct="1"/>
            <a:r>
              <a:rPr lang="en-US" altLang="en-US" sz="3200" b="1" smtClean="0"/>
              <a:t>Pay the tax; can then go to court to sue for refund</a:t>
            </a:r>
          </a:p>
          <a:p>
            <a:pPr lvl="1" eaLnBrk="1" hangingPunct="1"/>
            <a:r>
              <a:rPr lang="en-US" altLang="en-US" sz="3200" b="1" smtClean="0"/>
              <a:t>Take no action and be subject to IRS enforced collection procedures</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xfrm>
            <a:off x="228600" y="304800"/>
            <a:ext cx="8610600" cy="6248400"/>
          </a:xfrm>
        </p:spPr>
        <p:txBody>
          <a:bodyPr/>
          <a:lstStyle/>
          <a:p>
            <a:pPr marL="0" indent="0" eaLnBrk="1" hangingPunct="1">
              <a:buFontTx/>
              <a:buNone/>
            </a:pPr>
            <a:r>
              <a:rPr lang="en-US" altLang="en-US" sz="4800" b="1" dirty="0" smtClean="0"/>
              <a:t>Which of the following types of IRS audits involves the </a:t>
            </a:r>
            <a:r>
              <a:rPr lang="en-US" altLang="en-US" sz="4800" b="1" u="sng" dirty="0" smtClean="0"/>
              <a:t>least</a:t>
            </a:r>
            <a:r>
              <a:rPr lang="en-US" altLang="en-US" sz="4800" b="1" dirty="0" smtClean="0"/>
              <a:t> extensive audit procedures?</a:t>
            </a:r>
          </a:p>
          <a:p>
            <a:pPr marL="0" indent="0" eaLnBrk="1" hangingPunct="1">
              <a:buFontTx/>
              <a:buNone/>
            </a:pPr>
            <a:r>
              <a:rPr lang="en-US" altLang="en-US" sz="4800" b="1" dirty="0" smtClean="0"/>
              <a:t>a. Office audit     </a:t>
            </a:r>
            <a:br>
              <a:rPr lang="en-US" altLang="en-US" sz="4800" b="1" dirty="0" smtClean="0"/>
            </a:br>
            <a:r>
              <a:rPr lang="en-US" altLang="en-US" sz="4800" b="1" dirty="0" smtClean="0"/>
              <a:t>b. Field audit       </a:t>
            </a:r>
            <a:br>
              <a:rPr lang="en-US" altLang="en-US" sz="4800" b="1" dirty="0" smtClean="0"/>
            </a:br>
            <a:r>
              <a:rPr lang="en-US" altLang="en-US" sz="4800" b="1" dirty="0" smtClean="0"/>
              <a:t>c. Correspondence audit.   </a:t>
            </a:r>
            <a:br>
              <a:rPr lang="en-US" altLang="en-US" sz="4800" b="1" dirty="0" smtClean="0"/>
            </a:br>
            <a:r>
              <a:rPr lang="en-US" altLang="en-US" sz="4800" b="1" dirty="0" smtClean="0"/>
              <a:t>d. all are equally extensive</a:t>
            </a:r>
          </a:p>
          <a:p>
            <a:pPr marL="0" indent="0" eaLnBrk="1" hangingPunct="1">
              <a:buFontTx/>
              <a:buNone/>
            </a:pPr>
            <a:r>
              <a:rPr lang="en-US" altLang="en-US" sz="2400" b="1" dirty="0" smtClean="0"/>
              <a:t>Ans. c</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body" idx="1"/>
          </p:nvPr>
        </p:nvSpPr>
        <p:spPr>
          <a:xfrm>
            <a:off x="228600" y="304800"/>
            <a:ext cx="8610600" cy="6248400"/>
          </a:xfrm>
        </p:spPr>
        <p:txBody>
          <a:bodyPr/>
          <a:lstStyle/>
          <a:p>
            <a:pPr marL="0" indent="0" eaLnBrk="1" hangingPunct="1">
              <a:lnSpc>
                <a:spcPct val="90000"/>
              </a:lnSpc>
              <a:buFontTx/>
              <a:buNone/>
            </a:pPr>
            <a:r>
              <a:rPr lang="en-US" altLang="en-US" sz="4400" b="1" u="sng" dirty="0" smtClean="0">
                <a:solidFill>
                  <a:srgbClr val="FF3300"/>
                </a:solidFill>
              </a:rPr>
              <a:t>Audit and Appeals.</a:t>
            </a:r>
          </a:p>
          <a:p>
            <a:pPr marL="0" indent="0" eaLnBrk="1" hangingPunct="1">
              <a:lnSpc>
                <a:spcPct val="90000"/>
              </a:lnSpc>
              <a:buFontTx/>
              <a:buNone/>
            </a:pPr>
            <a:r>
              <a:rPr lang="en-US" altLang="en-US" sz="4400" b="1" dirty="0" smtClean="0"/>
              <a:t>After an audit is concluded, a taxpayer who does not agree with the audit findings will receive a: </a:t>
            </a:r>
          </a:p>
          <a:p>
            <a:pPr marL="0" indent="0" eaLnBrk="1" hangingPunct="1">
              <a:lnSpc>
                <a:spcPct val="90000"/>
              </a:lnSpc>
              <a:buFontTx/>
              <a:buNone/>
            </a:pPr>
            <a:r>
              <a:rPr lang="en-US" altLang="en-US" sz="4400" b="1" dirty="0" smtClean="0"/>
              <a:t>a. Letter Ruling  </a:t>
            </a:r>
          </a:p>
          <a:p>
            <a:pPr marL="0" indent="0" eaLnBrk="1" hangingPunct="1">
              <a:lnSpc>
                <a:spcPct val="90000"/>
              </a:lnSpc>
              <a:buFontTx/>
              <a:buNone/>
            </a:pPr>
            <a:r>
              <a:rPr lang="en-US" altLang="en-US" sz="4400" b="1" dirty="0" smtClean="0"/>
              <a:t>b. 30-day letter    </a:t>
            </a:r>
          </a:p>
          <a:p>
            <a:pPr marL="0" indent="0" eaLnBrk="1" hangingPunct="1">
              <a:lnSpc>
                <a:spcPct val="90000"/>
              </a:lnSpc>
              <a:buFontTx/>
              <a:buNone/>
            </a:pPr>
            <a:r>
              <a:rPr lang="en-US" altLang="en-US" sz="4400" b="1" dirty="0" smtClean="0"/>
              <a:t>c. 90-day letter  </a:t>
            </a:r>
          </a:p>
          <a:p>
            <a:pPr marL="0" indent="0" eaLnBrk="1" hangingPunct="1">
              <a:lnSpc>
                <a:spcPct val="90000"/>
              </a:lnSpc>
              <a:buFontTx/>
              <a:buNone/>
            </a:pPr>
            <a:r>
              <a:rPr lang="en-US" altLang="en-US" sz="4400" b="1" dirty="0" smtClean="0"/>
              <a:t>d. Revenue Ruling</a:t>
            </a:r>
          </a:p>
          <a:p>
            <a:pPr marL="0" indent="0" eaLnBrk="1" hangingPunct="1">
              <a:lnSpc>
                <a:spcPct val="90000"/>
              </a:lnSpc>
              <a:buFontTx/>
              <a:buNone/>
            </a:pPr>
            <a:r>
              <a:rPr lang="en-US" altLang="en-US" sz="2000" b="1" dirty="0" smtClean="0"/>
              <a:t>Ans. b</a:t>
            </a:r>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228600" y="533400"/>
            <a:ext cx="8610600" cy="57150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73731" name="Object 3"/>
          <p:cNvGraphicFramePr>
            <a:graphicFrameLocks noChangeAspect="1"/>
          </p:cNvGraphicFramePr>
          <p:nvPr>
            <p:extLst>
              <p:ext uri="{D42A27DB-BD31-4B8C-83A1-F6EECF244321}">
                <p14:modId xmlns:p14="http://schemas.microsoft.com/office/powerpoint/2010/main" val="1297545905"/>
              </p:ext>
            </p:extLst>
          </p:nvPr>
        </p:nvGraphicFramePr>
        <p:xfrm>
          <a:off x="381000" y="228600"/>
          <a:ext cx="8610600" cy="6446837"/>
        </p:xfrm>
        <a:graphic>
          <a:graphicData uri="http://schemas.openxmlformats.org/presentationml/2006/ole">
            <mc:AlternateContent xmlns:mc="http://schemas.openxmlformats.org/markup-compatibility/2006">
              <mc:Choice xmlns:v="urn:schemas-microsoft-com:vml" Requires="v">
                <p:oleObj spid="_x0000_s73760" name="Worksheet" r:id="rId4" imgW="1743120" imgH="1362165" progId="Excel.Sheet.12">
                  <p:embed/>
                </p:oleObj>
              </mc:Choice>
              <mc:Fallback>
                <p:oleObj name="Worksheet" r:id="rId4" imgW="1743120" imgH="1362165"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228600"/>
                        <a:ext cx="8610600" cy="6446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7571" name="Rectangle 3"/>
          <p:cNvSpPr>
            <a:spLocks noGrp="1" noChangeArrowheads="1"/>
          </p:cNvSpPr>
          <p:nvPr>
            <p:ph type="body" idx="1"/>
          </p:nvPr>
        </p:nvSpPr>
        <p:spPr>
          <a:xfrm>
            <a:off x="152400" y="152400"/>
            <a:ext cx="8763000" cy="6553200"/>
          </a:xfrm>
        </p:spPr>
        <p:txBody>
          <a:bodyPr/>
          <a:lstStyle/>
          <a:p>
            <a:pPr eaLnBrk="1" hangingPunct="1">
              <a:lnSpc>
                <a:spcPct val="90000"/>
              </a:lnSpc>
              <a:buFontTx/>
              <a:buNone/>
            </a:pPr>
            <a:r>
              <a:rPr lang="en-US" altLang="en-US" sz="4000" b="1" smtClean="0"/>
              <a:t>Exclusions from Gross Income </a:t>
            </a:r>
          </a:p>
          <a:p>
            <a:pPr eaLnBrk="1" hangingPunct="1">
              <a:lnSpc>
                <a:spcPct val="90000"/>
              </a:lnSpc>
              <a:buFontTx/>
              <a:buNone/>
            </a:pPr>
            <a:r>
              <a:rPr lang="en-US" altLang="en-US" sz="4000" b="1" smtClean="0"/>
              <a:t>(All Taxpayers)</a:t>
            </a:r>
            <a:endParaRPr lang="en-US" altLang="en-US" sz="4000" smtClean="0"/>
          </a:p>
          <a:p>
            <a:pPr eaLnBrk="1" hangingPunct="1">
              <a:lnSpc>
                <a:spcPct val="90000"/>
              </a:lnSpc>
            </a:pPr>
            <a:r>
              <a:rPr lang="en-US" altLang="en-US" b="1" smtClean="0"/>
              <a:t>Tax-exempt interest</a:t>
            </a:r>
          </a:p>
          <a:p>
            <a:pPr eaLnBrk="1" hangingPunct="1">
              <a:lnSpc>
                <a:spcPct val="90000"/>
              </a:lnSpc>
            </a:pPr>
            <a:r>
              <a:rPr lang="en-US" altLang="en-US" b="1" smtClean="0"/>
              <a:t>Nontaxable stock dividends</a:t>
            </a:r>
          </a:p>
          <a:p>
            <a:pPr eaLnBrk="1" hangingPunct="1">
              <a:lnSpc>
                <a:spcPct val="90000"/>
              </a:lnSpc>
            </a:pPr>
            <a:r>
              <a:rPr lang="en-US" altLang="en-US" b="1" smtClean="0"/>
              <a:t>Nontaxable stock rights</a:t>
            </a:r>
          </a:p>
          <a:p>
            <a:pPr eaLnBrk="1" hangingPunct="1">
              <a:lnSpc>
                <a:spcPct val="90000"/>
              </a:lnSpc>
            </a:pPr>
            <a:r>
              <a:rPr lang="en-US" altLang="en-US" b="1" smtClean="0"/>
              <a:t>Proceeds of life insurance policies</a:t>
            </a:r>
          </a:p>
          <a:p>
            <a:pPr eaLnBrk="1" hangingPunct="1">
              <a:lnSpc>
                <a:spcPct val="90000"/>
              </a:lnSpc>
            </a:pPr>
            <a:r>
              <a:rPr lang="en-US" altLang="en-US" b="1" smtClean="0"/>
              <a:t>Tax refunds to the extent no prior tax benefit was received</a:t>
            </a:r>
          </a:p>
          <a:p>
            <a:pPr eaLnBrk="1" hangingPunct="1">
              <a:lnSpc>
                <a:spcPct val="90000"/>
              </a:lnSpc>
            </a:pPr>
            <a:r>
              <a:rPr lang="en-US" altLang="en-US" b="1" smtClean="0"/>
              <a:t>Disallowed and deferred gains and losses on property transactions</a:t>
            </a:r>
          </a:p>
          <a:p>
            <a:pPr eaLnBrk="1" hangingPunct="1">
              <a:lnSpc>
                <a:spcPct val="90000"/>
              </a:lnSpc>
            </a:pPr>
            <a:r>
              <a:rPr lang="en-US" altLang="en-US" b="1" smtClean="0"/>
              <a:t>Unrealized gains and losses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77571">
                                            <p:txEl>
                                              <p:pRg st="0" end="0"/>
                                            </p:txEl>
                                          </p:spTgt>
                                        </p:tgtEl>
                                        <p:attrNameLst>
                                          <p:attrName>style.visibility</p:attrName>
                                        </p:attrNameLst>
                                      </p:cBhvr>
                                      <p:to>
                                        <p:strVal val="visible"/>
                                      </p:to>
                                    </p:set>
                                    <p:anim calcmode="lin" valueType="num">
                                      <p:cBhvr additive="base">
                                        <p:cTn id="7" dur="500" fill="hold"/>
                                        <p:tgtEl>
                                          <p:spTgt spid="8775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75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77571">
                                            <p:txEl>
                                              <p:pRg st="1" end="1"/>
                                            </p:txEl>
                                          </p:spTgt>
                                        </p:tgtEl>
                                        <p:attrNameLst>
                                          <p:attrName>style.visibility</p:attrName>
                                        </p:attrNameLst>
                                      </p:cBhvr>
                                      <p:to>
                                        <p:strVal val="visible"/>
                                      </p:to>
                                    </p:set>
                                    <p:anim calcmode="lin" valueType="num">
                                      <p:cBhvr additive="base">
                                        <p:cTn id="13" dur="500" fill="hold"/>
                                        <p:tgtEl>
                                          <p:spTgt spid="8775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775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77571">
                                            <p:txEl>
                                              <p:pRg st="2" end="2"/>
                                            </p:txEl>
                                          </p:spTgt>
                                        </p:tgtEl>
                                        <p:attrNameLst>
                                          <p:attrName>style.visibility</p:attrName>
                                        </p:attrNameLst>
                                      </p:cBhvr>
                                      <p:to>
                                        <p:strVal val="visible"/>
                                      </p:to>
                                    </p:set>
                                    <p:anim calcmode="lin" valueType="num">
                                      <p:cBhvr additive="base">
                                        <p:cTn id="19" dur="500" fill="hold"/>
                                        <p:tgtEl>
                                          <p:spTgt spid="8775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775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77571">
                                            <p:txEl>
                                              <p:pRg st="3" end="3"/>
                                            </p:txEl>
                                          </p:spTgt>
                                        </p:tgtEl>
                                        <p:attrNameLst>
                                          <p:attrName>style.visibility</p:attrName>
                                        </p:attrNameLst>
                                      </p:cBhvr>
                                      <p:to>
                                        <p:strVal val="visible"/>
                                      </p:to>
                                    </p:set>
                                    <p:anim calcmode="lin" valueType="num">
                                      <p:cBhvr additive="base">
                                        <p:cTn id="25" dur="500" fill="hold"/>
                                        <p:tgtEl>
                                          <p:spTgt spid="8775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775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77571">
                                            <p:txEl>
                                              <p:pRg st="4" end="4"/>
                                            </p:txEl>
                                          </p:spTgt>
                                        </p:tgtEl>
                                        <p:attrNameLst>
                                          <p:attrName>style.visibility</p:attrName>
                                        </p:attrNameLst>
                                      </p:cBhvr>
                                      <p:to>
                                        <p:strVal val="visible"/>
                                      </p:to>
                                    </p:set>
                                    <p:anim calcmode="lin" valueType="num">
                                      <p:cBhvr additive="base">
                                        <p:cTn id="31" dur="500" fill="hold"/>
                                        <p:tgtEl>
                                          <p:spTgt spid="87757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775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77571">
                                            <p:txEl>
                                              <p:pRg st="5" end="5"/>
                                            </p:txEl>
                                          </p:spTgt>
                                        </p:tgtEl>
                                        <p:attrNameLst>
                                          <p:attrName>style.visibility</p:attrName>
                                        </p:attrNameLst>
                                      </p:cBhvr>
                                      <p:to>
                                        <p:strVal val="visible"/>
                                      </p:to>
                                    </p:set>
                                    <p:anim calcmode="lin" valueType="num">
                                      <p:cBhvr additive="base">
                                        <p:cTn id="37" dur="500" fill="hold"/>
                                        <p:tgtEl>
                                          <p:spTgt spid="87757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775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77571">
                                            <p:txEl>
                                              <p:pRg st="6" end="6"/>
                                            </p:txEl>
                                          </p:spTgt>
                                        </p:tgtEl>
                                        <p:attrNameLst>
                                          <p:attrName>style.visibility</p:attrName>
                                        </p:attrNameLst>
                                      </p:cBhvr>
                                      <p:to>
                                        <p:strVal val="visible"/>
                                      </p:to>
                                    </p:set>
                                    <p:anim calcmode="lin" valueType="num">
                                      <p:cBhvr additive="base">
                                        <p:cTn id="43" dur="500" fill="hold"/>
                                        <p:tgtEl>
                                          <p:spTgt spid="87757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7757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77571">
                                            <p:txEl>
                                              <p:pRg st="7" end="7"/>
                                            </p:txEl>
                                          </p:spTgt>
                                        </p:tgtEl>
                                        <p:attrNameLst>
                                          <p:attrName>style.visibility</p:attrName>
                                        </p:attrNameLst>
                                      </p:cBhvr>
                                      <p:to>
                                        <p:strVal val="visible"/>
                                      </p:to>
                                    </p:set>
                                    <p:anim calcmode="lin" valueType="num">
                                      <p:cBhvr additive="base">
                                        <p:cTn id="49" dur="500" fill="hold"/>
                                        <p:tgtEl>
                                          <p:spTgt spid="877571">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7757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77571">
                                            <p:txEl>
                                              <p:pRg st="8" end="8"/>
                                            </p:txEl>
                                          </p:spTgt>
                                        </p:tgtEl>
                                        <p:attrNameLst>
                                          <p:attrName>style.visibility</p:attrName>
                                        </p:attrNameLst>
                                      </p:cBhvr>
                                      <p:to>
                                        <p:strVal val="visible"/>
                                      </p:to>
                                    </p:set>
                                    <p:anim calcmode="lin" valueType="num">
                                      <p:cBhvr additive="base">
                                        <p:cTn id="55" dur="500" fill="hold"/>
                                        <p:tgtEl>
                                          <p:spTgt spid="877571">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7757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7571" grpId="0" build="p" autoUpdateAnimBg="0"/>
    </p:bld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8595" name="Rectangle 3"/>
          <p:cNvSpPr>
            <a:spLocks noGrp="1" noChangeArrowheads="1"/>
          </p:cNvSpPr>
          <p:nvPr>
            <p:ph type="body" idx="1"/>
          </p:nvPr>
        </p:nvSpPr>
        <p:spPr>
          <a:xfrm>
            <a:off x="304800" y="304800"/>
            <a:ext cx="8534400" cy="6400800"/>
          </a:xfrm>
        </p:spPr>
        <p:txBody>
          <a:bodyPr/>
          <a:lstStyle/>
          <a:p>
            <a:pPr eaLnBrk="1" hangingPunct="1">
              <a:lnSpc>
                <a:spcPct val="90000"/>
              </a:lnSpc>
              <a:buFontTx/>
              <a:buNone/>
            </a:pPr>
            <a:r>
              <a:rPr lang="en-US" altLang="en-US" sz="3600" b="1" smtClean="0"/>
              <a:t>Exclusions from Gross Income </a:t>
            </a:r>
          </a:p>
          <a:p>
            <a:pPr eaLnBrk="1" hangingPunct="1">
              <a:lnSpc>
                <a:spcPct val="90000"/>
              </a:lnSpc>
              <a:buFontTx/>
              <a:buNone/>
            </a:pPr>
            <a:r>
              <a:rPr lang="en-US" altLang="en-US" sz="3600" b="1" smtClean="0"/>
              <a:t>(Individual Taxpayers Only)</a:t>
            </a:r>
            <a:r>
              <a:rPr lang="en-US" altLang="en-US" smtClean="0"/>
              <a:t> </a:t>
            </a:r>
          </a:p>
          <a:p>
            <a:pPr eaLnBrk="1" hangingPunct="1">
              <a:lnSpc>
                <a:spcPct val="90000"/>
              </a:lnSpc>
            </a:pPr>
            <a:r>
              <a:rPr lang="en-US" altLang="en-US" b="1" smtClean="0"/>
              <a:t>Nontaxable part of pension plan distributions</a:t>
            </a:r>
          </a:p>
          <a:p>
            <a:pPr eaLnBrk="1" hangingPunct="1">
              <a:lnSpc>
                <a:spcPct val="90000"/>
              </a:lnSpc>
            </a:pPr>
            <a:r>
              <a:rPr lang="en-US" altLang="en-US" b="1" smtClean="0"/>
              <a:t>Nontaxable portion of Social Security benefits</a:t>
            </a:r>
          </a:p>
          <a:p>
            <a:pPr eaLnBrk="1" hangingPunct="1">
              <a:lnSpc>
                <a:spcPct val="90000"/>
              </a:lnSpc>
            </a:pPr>
            <a:r>
              <a:rPr lang="en-US" altLang="en-US" b="1" smtClean="0"/>
              <a:t>Damages awarded for physical injury</a:t>
            </a:r>
          </a:p>
          <a:p>
            <a:pPr eaLnBrk="1" hangingPunct="1">
              <a:lnSpc>
                <a:spcPct val="90000"/>
              </a:lnSpc>
            </a:pPr>
            <a:r>
              <a:rPr lang="en-US" altLang="en-US" b="1" smtClean="0"/>
              <a:t>Gifts and inheritances</a:t>
            </a:r>
          </a:p>
          <a:p>
            <a:pPr eaLnBrk="1" hangingPunct="1">
              <a:lnSpc>
                <a:spcPct val="90000"/>
              </a:lnSpc>
            </a:pPr>
            <a:r>
              <a:rPr lang="en-US" altLang="en-US" b="1" smtClean="0"/>
              <a:t>Welfare benefits (food stamps, workman’s compensation and family aid)</a:t>
            </a:r>
          </a:p>
          <a:p>
            <a:pPr eaLnBrk="1" hangingPunct="1">
              <a:lnSpc>
                <a:spcPct val="90000"/>
              </a:lnSpc>
            </a:pPr>
            <a:r>
              <a:rPr lang="en-US" altLang="en-US" b="1" smtClean="0"/>
              <a:t>$250,000 or $500,000 gain on sale of personal residence</a:t>
            </a:r>
          </a:p>
          <a:p>
            <a:pPr eaLnBrk="1" hangingPunct="1">
              <a:lnSpc>
                <a:spcPct val="90000"/>
              </a:lnSpc>
            </a:pPr>
            <a:r>
              <a:rPr lang="en-US" altLang="en-US" b="1" smtClean="0"/>
              <a:t>Scholarships</a:t>
            </a:r>
          </a:p>
          <a:p>
            <a:pPr eaLnBrk="1" hangingPunct="1">
              <a:lnSpc>
                <a:spcPct val="90000"/>
              </a:lnSpc>
            </a:pPr>
            <a:r>
              <a:rPr lang="en-US" altLang="en-US" b="1" smtClean="0"/>
              <a:t>Qualified employee fringe benefits</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78595">
                                            <p:txEl>
                                              <p:pRg st="0" end="0"/>
                                            </p:txEl>
                                          </p:spTgt>
                                        </p:tgtEl>
                                        <p:attrNameLst>
                                          <p:attrName>style.visibility</p:attrName>
                                        </p:attrNameLst>
                                      </p:cBhvr>
                                      <p:to>
                                        <p:strVal val="visible"/>
                                      </p:to>
                                    </p:set>
                                    <p:anim calcmode="lin" valueType="num">
                                      <p:cBhvr additive="base">
                                        <p:cTn id="7" dur="500" fill="hold"/>
                                        <p:tgtEl>
                                          <p:spTgt spid="878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78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78595">
                                            <p:txEl>
                                              <p:pRg st="1" end="1"/>
                                            </p:txEl>
                                          </p:spTgt>
                                        </p:tgtEl>
                                        <p:attrNameLst>
                                          <p:attrName>style.visibility</p:attrName>
                                        </p:attrNameLst>
                                      </p:cBhvr>
                                      <p:to>
                                        <p:strVal val="visible"/>
                                      </p:to>
                                    </p:set>
                                    <p:anim calcmode="lin" valueType="num">
                                      <p:cBhvr additive="base">
                                        <p:cTn id="13" dur="500" fill="hold"/>
                                        <p:tgtEl>
                                          <p:spTgt spid="878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785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78595">
                                            <p:txEl>
                                              <p:pRg st="2" end="2"/>
                                            </p:txEl>
                                          </p:spTgt>
                                        </p:tgtEl>
                                        <p:attrNameLst>
                                          <p:attrName>style.visibility</p:attrName>
                                        </p:attrNameLst>
                                      </p:cBhvr>
                                      <p:to>
                                        <p:strVal val="visible"/>
                                      </p:to>
                                    </p:set>
                                    <p:anim calcmode="lin" valueType="num">
                                      <p:cBhvr additive="base">
                                        <p:cTn id="19" dur="500" fill="hold"/>
                                        <p:tgtEl>
                                          <p:spTgt spid="8785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785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78595">
                                            <p:txEl>
                                              <p:pRg st="3" end="3"/>
                                            </p:txEl>
                                          </p:spTgt>
                                        </p:tgtEl>
                                        <p:attrNameLst>
                                          <p:attrName>style.visibility</p:attrName>
                                        </p:attrNameLst>
                                      </p:cBhvr>
                                      <p:to>
                                        <p:strVal val="visible"/>
                                      </p:to>
                                    </p:set>
                                    <p:anim calcmode="lin" valueType="num">
                                      <p:cBhvr additive="base">
                                        <p:cTn id="25" dur="500" fill="hold"/>
                                        <p:tgtEl>
                                          <p:spTgt spid="8785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785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78595">
                                            <p:txEl>
                                              <p:pRg st="4" end="4"/>
                                            </p:txEl>
                                          </p:spTgt>
                                        </p:tgtEl>
                                        <p:attrNameLst>
                                          <p:attrName>style.visibility</p:attrName>
                                        </p:attrNameLst>
                                      </p:cBhvr>
                                      <p:to>
                                        <p:strVal val="visible"/>
                                      </p:to>
                                    </p:set>
                                    <p:anim calcmode="lin" valueType="num">
                                      <p:cBhvr additive="base">
                                        <p:cTn id="31" dur="500" fill="hold"/>
                                        <p:tgtEl>
                                          <p:spTgt spid="8785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785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78595">
                                            <p:txEl>
                                              <p:pRg st="5" end="5"/>
                                            </p:txEl>
                                          </p:spTgt>
                                        </p:tgtEl>
                                        <p:attrNameLst>
                                          <p:attrName>style.visibility</p:attrName>
                                        </p:attrNameLst>
                                      </p:cBhvr>
                                      <p:to>
                                        <p:strVal val="visible"/>
                                      </p:to>
                                    </p:set>
                                    <p:anim calcmode="lin" valueType="num">
                                      <p:cBhvr additive="base">
                                        <p:cTn id="37" dur="500" fill="hold"/>
                                        <p:tgtEl>
                                          <p:spTgt spid="87859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785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78595">
                                            <p:txEl>
                                              <p:pRg st="6" end="6"/>
                                            </p:txEl>
                                          </p:spTgt>
                                        </p:tgtEl>
                                        <p:attrNameLst>
                                          <p:attrName>style.visibility</p:attrName>
                                        </p:attrNameLst>
                                      </p:cBhvr>
                                      <p:to>
                                        <p:strVal val="visible"/>
                                      </p:to>
                                    </p:set>
                                    <p:anim calcmode="lin" valueType="num">
                                      <p:cBhvr additive="base">
                                        <p:cTn id="43" dur="500" fill="hold"/>
                                        <p:tgtEl>
                                          <p:spTgt spid="87859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785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78595">
                                            <p:txEl>
                                              <p:pRg st="7" end="7"/>
                                            </p:txEl>
                                          </p:spTgt>
                                        </p:tgtEl>
                                        <p:attrNameLst>
                                          <p:attrName>style.visibility</p:attrName>
                                        </p:attrNameLst>
                                      </p:cBhvr>
                                      <p:to>
                                        <p:strVal val="visible"/>
                                      </p:to>
                                    </p:set>
                                    <p:anim calcmode="lin" valueType="num">
                                      <p:cBhvr additive="base">
                                        <p:cTn id="49" dur="500" fill="hold"/>
                                        <p:tgtEl>
                                          <p:spTgt spid="87859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7859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78595">
                                            <p:txEl>
                                              <p:pRg st="8" end="8"/>
                                            </p:txEl>
                                          </p:spTgt>
                                        </p:tgtEl>
                                        <p:attrNameLst>
                                          <p:attrName>style.visibility</p:attrName>
                                        </p:attrNameLst>
                                      </p:cBhvr>
                                      <p:to>
                                        <p:strVal val="visible"/>
                                      </p:to>
                                    </p:set>
                                    <p:anim calcmode="lin" valueType="num">
                                      <p:cBhvr additive="base">
                                        <p:cTn id="55" dur="500" fill="hold"/>
                                        <p:tgtEl>
                                          <p:spTgt spid="87859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7859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78595">
                                            <p:txEl>
                                              <p:pRg st="9" end="9"/>
                                            </p:txEl>
                                          </p:spTgt>
                                        </p:tgtEl>
                                        <p:attrNameLst>
                                          <p:attrName>style.visibility</p:attrName>
                                        </p:attrNameLst>
                                      </p:cBhvr>
                                      <p:to>
                                        <p:strVal val="visible"/>
                                      </p:to>
                                    </p:set>
                                    <p:anim calcmode="lin" valueType="num">
                                      <p:cBhvr additive="base">
                                        <p:cTn id="61" dur="500" fill="hold"/>
                                        <p:tgtEl>
                                          <p:spTgt spid="878595">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7859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8595"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3"/>
          <p:cNvSpPr>
            <a:spLocks noGrp="1" noChangeArrowheads="1"/>
          </p:cNvSpPr>
          <p:nvPr>
            <p:ph type="body" idx="1"/>
          </p:nvPr>
        </p:nvSpPr>
        <p:spPr>
          <a:xfrm>
            <a:off x="152400" y="152400"/>
            <a:ext cx="8839200" cy="6477000"/>
          </a:xfrm>
        </p:spPr>
        <p:txBody>
          <a:bodyPr/>
          <a:lstStyle/>
          <a:p>
            <a:pPr eaLnBrk="1" hangingPunct="1">
              <a:buFontTx/>
              <a:buNone/>
            </a:pPr>
            <a:r>
              <a:rPr lang="en-US" altLang="en-US" sz="6600" b="1" u="sng" smtClean="0">
                <a:solidFill>
                  <a:srgbClr val="FF3300"/>
                </a:solidFill>
              </a:rPr>
              <a:t>Deductions </a:t>
            </a:r>
          </a:p>
          <a:p>
            <a:pPr eaLnBrk="1" hangingPunct="1"/>
            <a:r>
              <a:rPr lang="en-US" altLang="en-US" sz="3600" b="1" smtClean="0"/>
              <a:t>Corporations – all business expenses are deductible if ordinary, necessary, and reasonable (unless disallowed by law)</a:t>
            </a:r>
          </a:p>
          <a:p>
            <a:pPr eaLnBrk="1" hangingPunct="1"/>
            <a:r>
              <a:rPr lang="en-US" altLang="en-US" sz="3600" b="1" smtClean="0"/>
              <a:t>Individuals</a:t>
            </a:r>
          </a:p>
          <a:p>
            <a:pPr lvl="1" eaLnBrk="1" hangingPunct="1"/>
            <a:r>
              <a:rPr lang="en-US" altLang="en-US" sz="3600" b="1" u="sng" smtClean="0"/>
              <a:t>Deductions </a:t>
            </a:r>
            <a:r>
              <a:rPr lang="en-US" altLang="en-US" sz="3600" b="1" u="sng" smtClean="0">
                <a:solidFill>
                  <a:schemeClr val="tx2"/>
                </a:solidFill>
              </a:rPr>
              <a:t>for </a:t>
            </a:r>
            <a:r>
              <a:rPr lang="en-US" altLang="en-US" sz="3600" b="1" u="sng" smtClean="0"/>
              <a:t>AGI</a:t>
            </a:r>
          </a:p>
          <a:p>
            <a:pPr lvl="1" eaLnBrk="1" hangingPunct="1"/>
            <a:r>
              <a:rPr lang="en-US" altLang="en-US" sz="3600" b="1" u="sng" smtClean="0"/>
              <a:t>Deductions </a:t>
            </a:r>
            <a:r>
              <a:rPr lang="en-US" altLang="en-US" sz="3600" b="1" u="sng" smtClean="0">
                <a:solidFill>
                  <a:schemeClr val="tx2"/>
                </a:solidFill>
              </a:rPr>
              <a:t>from</a:t>
            </a:r>
            <a:r>
              <a:rPr lang="en-US" altLang="en-US" sz="3600" b="1" u="sng" smtClean="0"/>
              <a:t> AGI </a:t>
            </a:r>
            <a:r>
              <a:rPr lang="en-US" altLang="en-US" sz="3600" b="1" smtClean="0"/>
              <a:t>– greater of itemized deductions </a:t>
            </a:r>
            <a:r>
              <a:rPr lang="en-US" altLang="en-US" sz="3600" b="1" smtClean="0">
                <a:solidFill>
                  <a:schemeClr val="tx2"/>
                </a:solidFill>
              </a:rPr>
              <a:t>or</a:t>
            </a:r>
            <a:r>
              <a:rPr lang="en-US" altLang="en-US" sz="3600" b="1" smtClean="0"/>
              <a:t> standard deduction</a:t>
            </a:r>
          </a:p>
          <a:p>
            <a:pPr lvl="1" eaLnBrk="1" hangingPunct="1"/>
            <a:r>
              <a:rPr lang="en-US" altLang="en-US" sz="3600" b="1" smtClean="0"/>
              <a:t>Personal and dependency exemptions</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81667" name="Rectangle 3"/>
          <p:cNvSpPr>
            <a:spLocks noGrp="1" noChangeArrowheads="1"/>
          </p:cNvSpPr>
          <p:nvPr>
            <p:ph type="body" idx="1"/>
          </p:nvPr>
        </p:nvSpPr>
        <p:spPr>
          <a:xfrm>
            <a:off x="304800" y="228600"/>
            <a:ext cx="8610600" cy="6324600"/>
          </a:xfrm>
        </p:spPr>
        <p:txBody>
          <a:bodyPr/>
          <a:lstStyle/>
          <a:p>
            <a:pPr marL="122238" indent="-122238" defTabSz="1019175" eaLnBrk="1" hangingPunct="1">
              <a:lnSpc>
                <a:spcPct val="90000"/>
              </a:lnSpc>
              <a:spcBef>
                <a:spcPct val="10000"/>
              </a:spcBef>
              <a:buFontTx/>
              <a:buNone/>
            </a:pPr>
            <a:r>
              <a:rPr lang="en-US" altLang="en-US" sz="3600" b="1" u="sng" smtClean="0">
                <a:solidFill>
                  <a:srgbClr val="FF3300"/>
                </a:solidFill>
              </a:rPr>
              <a:t>Deductions For AGI – (Form 1040- Pg 1)</a:t>
            </a:r>
          </a:p>
          <a:p>
            <a:pPr marL="122238" indent="-122238" defTabSz="1019175" eaLnBrk="1" hangingPunct="1">
              <a:lnSpc>
                <a:spcPct val="90000"/>
              </a:lnSpc>
              <a:spcBef>
                <a:spcPct val="10000"/>
              </a:spcBef>
              <a:buFontTx/>
              <a:buNone/>
            </a:pPr>
            <a:r>
              <a:rPr lang="en-US" altLang="en-US" smtClean="0"/>
              <a:t>“</a:t>
            </a:r>
            <a:r>
              <a:rPr lang="en-US" altLang="en-US" b="1" smtClean="0"/>
              <a:t>Above-the-line” deductions</a:t>
            </a:r>
          </a:p>
          <a:p>
            <a:pPr marL="569913" lvl="1" indent="-333375" defTabSz="1019175" eaLnBrk="1" hangingPunct="1">
              <a:lnSpc>
                <a:spcPct val="90000"/>
              </a:lnSpc>
              <a:spcBef>
                <a:spcPct val="10000"/>
              </a:spcBef>
              <a:buClr>
                <a:srgbClr val="CC3300"/>
              </a:buClr>
              <a:buFontTx/>
              <a:buChar char="•"/>
            </a:pPr>
            <a:r>
              <a:rPr lang="en-US" altLang="en-US" sz="3200" b="1" smtClean="0"/>
              <a:t>Property losses on Schedule D - $3,000</a:t>
            </a:r>
          </a:p>
          <a:p>
            <a:pPr marL="569913" lvl="1" indent="-333375" defTabSz="1019175" eaLnBrk="1" hangingPunct="1">
              <a:lnSpc>
                <a:spcPct val="90000"/>
              </a:lnSpc>
              <a:spcBef>
                <a:spcPct val="10000"/>
              </a:spcBef>
              <a:buClr>
                <a:srgbClr val="CC3300"/>
              </a:buClr>
              <a:buFontTx/>
              <a:buChar char="•"/>
            </a:pPr>
            <a:r>
              <a:rPr lang="en-US" altLang="en-US" sz="3200" b="1" smtClean="0"/>
              <a:t>Contributions to pension &amp; retirement plans</a:t>
            </a:r>
          </a:p>
          <a:p>
            <a:pPr marL="569913" lvl="1" indent="-333375" defTabSz="1019175" eaLnBrk="1" hangingPunct="1">
              <a:lnSpc>
                <a:spcPct val="90000"/>
              </a:lnSpc>
              <a:spcBef>
                <a:spcPct val="10000"/>
              </a:spcBef>
              <a:buClr>
                <a:srgbClr val="CC3300"/>
              </a:buClr>
              <a:buFontTx/>
              <a:buChar char="•"/>
            </a:pPr>
            <a:r>
              <a:rPr lang="en-US" altLang="en-US" sz="3200" b="1" smtClean="0"/>
              <a:t>Health savings account contributions</a:t>
            </a:r>
          </a:p>
          <a:p>
            <a:pPr marL="569913" lvl="1" indent="-333375" defTabSz="1019175" eaLnBrk="1" hangingPunct="1">
              <a:lnSpc>
                <a:spcPct val="90000"/>
              </a:lnSpc>
              <a:spcBef>
                <a:spcPct val="10000"/>
              </a:spcBef>
              <a:buClr>
                <a:srgbClr val="CC3300"/>
              </a:buClr>
              <a:buFontTx/>
              <a:buChar char="•"/>
            </a:pPr>
            <a:r>
              <a:rPr lang="en-US" altLang="en-US" sz="3200" b="1" smtClean="0"/>
              <a:t>Moving expenses</a:t>
            </a:r>
          </a:p>
          <a:p>
            <a:pPr marL="569913" lvl="1" indent="-333375" defTabSz="1019175" eaLnBrk="1" hangingPunct="1">
              <a:lnSpc>
                <a:spcPct val="90000"/>
              </a:lnSpc>
              <a:spcBef>
                <a:spcPct val="10000"/>
              </a:spcBef>
              <a:buClr>
                <a:srgbClr val="CC3300"/>
              </a:buClr>
              <a:buFontTx/>
              <a:buChar char="•"/>
            </a:pPr>
            <a:r>
              <a:rPr lang="en-US" altLang="en-US" sz="3200" b="1" smtClean="0"/>
              <a:t>One-half of self-employment taxes</a:t>
            </a:r>
          </a:p>
          <a:p>
            <a:pPr marL="569913" lvl="1" indent="-333375" defTabSz="1019175" eaLnBrk="1" hangingPunct="1">
              <a:lnSpc>
                <a:spcPct val="90000"/>
              </a:lnSpc>
              <a:spcBef>
                <a:spcPct val="10000"/>
              </a:spcBef>
              <a:buClr>
                <a:srgbClr val="CC3300"/>
              </a:buClr>
              <a:buFontTx/>
              <a:buChar char="•"/>
            </a:pPr>
            <a:r>
              <a:rPr lang="en-US" altLang="en-US" sz="3200" b="1" smtClean="0"/>
              <a:t>Self-employed health insurance premiums</a:t>
            </a:r>
          </a:p>
          <a:p>
            <a:pPr marL="569913" lvl="1" indent="-333375" defTabSz="1019175" eaLnBrk="1" hangingPunct="1">
              <a:lnSpc>
                <a:spcPct val="90000"/>
              </a:lnSpc>
              <a:spcBef>
                <a:spcPct val="10000"/>
              </a:spcBef>
              <a:buClr>
                <a:srgbClr val="CC3300"/>
              </a:buClr>
              <a:buFontTx/>
              <a:buChar char="•"/>
            </a:pPr>
            <a:r>
              <a:rPr lang="en-US" altLang="en-US" sz="3200" b="1" smtClean="0"/>
              <a:t>Penalty on early withdrawal of savings</a:t>
            </a:r>
          </a:p>
          <a:p>
            <a:pPr marL="569913" lvl="1" indent="-333375" defTabSz="1019175" eaLnBrk="1" hangingPunct="1">
              <a:lnSpc>
                <a:spcPct val="90000"/>
              </a:lnSpc>
              <a:spcBef>
                <a:spcPct val="10000"/>
              </a:spcBef>
              <a:buClr>
                <a:srgbClr val="CC3300"/>
              </a:buClr>
              <a:buFontTx/>
              <a:buChar char="•"/>
            </a:pPr>
            <a:r>
              <a:rPr lang="en-US" altLang="en-US" sz="3200" b="1" smtClean="0"/>
              <a:t>Tuition deduction ($4,000 limit) </a:t>
            </a:r>
          </a:p>
          <a:p>
            <a:pPr marL="569913" lvl="1" indent="-333375" defTabSz="1019175" eaLnBrk="1" hangingPunct="1">
              <a:lnSpc>
                <a:spcPct val="90000"/>
              </a:lnSpc>
              <a:spcBef>
                <a:spcPct val="10000"/>
              </a:spcBef>
              <a:buClr>
                <a:srgbClr val="CC3300"/>
              </a:buClr>
              <a:buFontTx/>
              <a:buChar char="•"/>
            </a:pPr>
            <a:r>
              <a:rPr lang="en-US" altLang="en-US" sz="3200" b="1" smtClean="0"/>
              <a:t>Student loan interest ($2,500 limit)</a:t>
            </a:r>
          </a:p>
          <a:p>
            <a:pPr marL="569913" lvl="1" indent="-333375" defTabSz="1019175" eaLnBrk="1" hangingPunct="1">
              <a:lnSpc>
                <a:spcPct val="90000"/>
              </a:lnSpc>
              <a:spcBef>
                <a:spcPct val="10000"/>
              </a:spcBef>
              <a:buClr>
                <a:srgbClr val="CC3300"/>
              </a:buClr>
              <a:buFontTx/>
              <a:buChar char="•"/>
            </a:pPr>
            <a:r>
              <a:rPr lang="en-US" altLang="en-US" sz="3200" b="1" smtClean="0"/>
              <a:t>Alimony paid</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1667">
                                            <p:txEl>
                                              <p:pRg st="0" end="0"/>
                                            </p:txEl>
                                          </p:spTgt>
                                        </p:tgtEl>
                                        <p:attrNameLst>
                                          <p:attrName>style.visibility</p:attrName>
                                        </p:attrNameLst>
                                      </p:cBhvr>
                                      <p:to>
                                        <p:strVal val="visible"/>
                                      </p:to>
                                    </p:set>
                                    <p:anim calcmode="lin" valueType="num">
                                      <p:cBhvr additive="base">
                                        <p:cTn id="7" dur="500" fill="hold"/>
                                        <p:tgtEl>
                                          <p:spTgt spid="8816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16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1667">
                                            <p:txEl>
                                              <p:pRg st="1" end="1"/>
                                            </p:txEl>
                                          </p:spTgt>
                                        </p:tgtEl>
                                        <p:attrNameLst>
                                          <p:attrName>style.visibility</p:attrName>
                                        </p:attrNameLst>
                                      </p:cBhvr>
                                      <p:to>
                                        <p:strVal val="visible"/>
                                      </p:to>
                                    </p:set>
                                    <p:anim calcmode="lin" valueType="num">
                                      <p:cBhvr additive="base">
                                        <p:cTn id="13" dur="500" fill="hold"/>
                                        <p:tgtEl>
                                          <p:spTgt spid="8816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166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81667">
                                            <p:txEl>
                                              <p:pRg st="2" end="2"/>
                                            </p:txEl>
                                          </p:spTgt>
                                        </p:tgtEl>
                                        <p:attrNameLst>
                                          <p:attrName>style.visibility</p:attrName>
                                        </p:attrNameLst>
                                      </p:cBhvr>
                                      <p:to>
                                        <p:strVal val="visible"/>
                                      </p:to>
                                    </p:set>
                                    <p:anim calcmode="lin" valueType="num">
                                      <p:cBhvr additive="base">
                                        <p:cTn id="17" dur="500" fill="hold"/>
                                        <p:tgtEl>
                                          <p:spTgt spid="88166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81667">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81667">
                                            <p:txEl>
                                              <p:pRg st="3" end="3"/>
                                            </p:txEl>
                                          </p:spTgt>
                                        </p:tgtEl>
                                        <p:attrNameLst>
                                          <p:attrName>style.visibility</p:attrName>
                                        </p:attrNameLst>
                                      </p:cBhvr>
                                      <p:to>
                                        <p:strVal val="visible"/>
                                      </p:to>
                                    </p:set>
                                    <p:anim calcmode="lin" valueType="num">
                                      <p:cBhvr additive="base">
                                        <p:cTn id="21" dur="500" fill="hold"/>
                                        <p:tgtEl>
                                          <p:spTgt spid="881667">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81667">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81667">
                                            <p:txEl>
                                              <p:pRg st="4" end="4"/>
                                            </p:txEl>
                                          </p:spTgt>
                                        </p:tgtEl>
                                        <p:attrNameLst>
                                          <p:attrName>style.visibility</p:attrName>
                                        </p:attrNameLst>
                                      </p:cBhvr>
                                      <p:to>
                                        <p:strVal val="visible"/>
                                      </p:to>
                                    </p:set>
                                    <p:anim calcmode="lin" valueType="num">
                                      <p:cBhvr additive="base">
                                        <p:cTn id="25" dur="500" fill="hold"/>
                                        <p:tgtEl>
                                          <p:spTgt spid="881667">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1667">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881667">
                                            <p:txEl>
                                              <p:pRg st="5" end="5"/>
                                            </p:txEl>
                                          </p:spTgt>
                                        </p:tgtEl>
                                        <p:attrNameLst>
                                          <p:attrName>style.visibility</p:attrName>
                                        </p:attrNameLst>
                                      </p:cBhvr>
                                      <p:to>
                                        <p:strVal val="visible"/>
                                      </p:to>
                                    </p:set>
                                    <p:anim calcmode="lin" valueType="num">
                                      <p:cBhvr additive="base">
                                        <p:cTn id="29" dur="500" fill="hold"/>
                                        <p:tgtEl>
                                          <p:spTgt spid="88166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8166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881667">
                                            <p:txEl>
                                              <p:pRg st="6" end="6"/>
                                            </p:txEl>
                                          </p:spTgt>
                                        </p:tgtEl>
                                        <p:attrNameLst>
                                          <p:attrName>style.visibility</p:attrName>
                                        </p:attrNameLst>
                                      </p:cBhvr>
                                      <p:to>
                                        <p:strVal val="visible"/>
                                      </p:to>
                                    </p:set>
                                    <p:anim calcmode="lin" valueType="num">
                                      <p:cBhvr additive="base">
                                        <p:cTn id="33" dur="500" fill="hold"/>
                                        <p:tgtEl>
                                          <p:spTgt spid="88166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881667">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881667">
                                            <p:txEl>
                                              <p:pRg st="7" end="7"/>
                                            </p:txEl>
                                          </p:spTgt>
                                        </p:tgtEl>
                                        <p:attrNameLst>
                                          <p:attrName>style.visibility</p:attrName>
                                        </p:attrNameLst>
                                      </p:cBhvr>
                                      <p:to>
                                        <p:strVal val="visible"/>
                                      </p:to>
                                    </p:set>
                                    <p:anim calcmode="lin" valueType="num">
                                      <p:cBhvr additive="base">
                                        <p:cTn id="37" dur="500" fill="hold"/>
                                        <p:tgtEl>
                                          <p:spTgt spid="881667">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81667">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881667">
                                            <p:txEl>
                                              <p:pRg st="8" end="8"/>
                                            </p:txEl>
                                          </p:spTgt>
                                        </p:tgtEl>
                                        <p:attrNameLst>
                                          <p:attrName>style.visibility</p:attrName>
                                        </p:attrNameLst>
                                      </p:cBhvr>
                                      <p:to>
                                        <p:strVal val="visible"/>
                                      </p:to>
                                    </p:set>
                                    <p:anim calcmode="lin" valueType="num">
                                      <p:cBhvr additive="base">
                                        <p:cTn id="41" dur="500" fill="hold"/>
                                        <p:tgtEl>
                                          <p:spTgt spid="881667">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881667">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881667">
                                            <p:txEl>
                                              <p:pRg st="9" end="9"/>
                                            </p:txEl>
                                          </p:spTgt>
                                        </p:tgtEl>
                                        <p:attrNameLst>
                                          <p:attrName>style.visibility</p:attrName>
                                        </p:attrNameLst>
                                      </p:cBhvr>
                                      <p:to>
                                        <p:strVal val="visible"/>
                                      </p:to>
                                    </p:set>
                                    <p:anim calcmode="lin" valueType="num">
                                      <p:cBhvr additive="base">
                                        <p:cTn id="45" dur="500" fill="hold"/>
                                        <p:tgtEl>
                                          <p:spTgt spid="881667">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881667">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881667">
                                            <p:txEl>
                                              <p:pRg st="10" end="10"/>
                                            </p:txEl>
                                          </p:spTgt>
                                        </p:tgtEl>
                                        <p:attrNameLst>
                                          <p:attrName>style.visibility</p:attrName>
                                        </p:attrNameLst>
                                      </p:cBhvr>
                                      <p:to>
                                        <p:strVal val="visible"/>
                                      </p:to>
                                    </p:set>
                                    <p:anim calcmode="lin" valueType="num">
                                      <p:cBhvr additive="base">
                                        <p:cTn id="49" dur="500" fill="hold"/>
                                        <p:tgtEl>
                                          <p:spTgt spid="881667">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81667">
                                            <p:txEl>
                                              <p:pRg st="10" end="10"/>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881667">
                                            <p:txEl>
                                              <p:pRg st="11" end="11"/>
                                            </p:txEl>
                                          </p:spTgt>
                                        </p:tgtEl>
                                        <p:attrNameLst>
                                          <p:attrName>style.visibility</p:attrName>
                                        </p:attrNameLst>
                                      </p:cBhvr>
                                      <p:to>
                                        <p:strVal val="visible"/>
                                      </p:to>
                                    </p:set>
                                    <p:anim calcmode="lin" valueType="num">
                                      <p:cBhvr additive="base">
                                        <p:cTn id="53" dur="500" fill="hold"/>
                                        <p:tgtEl>
                                          <p:spTgt spid="881667">
                                            <p:txEl>
                                              <p:pRg st="11" end="1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881667">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667"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024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0245" name="Rectangle 5"/>
          <p:cNvSpPr>
            <a:spLocks noGrp="1" noChangeArrowheads="1"/>
          </p:cNvSpPr>
          <p:nvPr>
            <p:ph type="body" idx="1"/>
          </p:nvPr>
        </p:nvSpPr>
        <p:spPr>
          <a:xfrm>
            <a:off x="304800" y="304800"/>
            <a:ext cx="8382000" cy="6248400"/>
          </a:xfrm>
        </p:spPr>
        <p:txBody>
          <a:bodyPr lIns="92075" tIns="46038" rIns="92075" bIns="46038"/>
          <a:lstStyle/>
          <a:p>
            <a:pPr>
              <a:buFont typeface="Monotype Sorts" pitchFamily="2" charset="2"/>
              <a:buNone/>
              <a:defRPr/>
            </a:pPr>
            <a:r>
              <a:rPr lang="en-US" sz="2400" dirty="0" smtClean="0"/>
              <a:t> </a:t>
            </a:r>
          </a:p>
        </p:txBody>
      </p:sp>
      <p:graphicFrame>
        <p:nvGraphicFramePr>
          <p:cNvPr id="2" name="Object 1"/>
          <p:cNvGraphicFramePr>
            <a:graphicFrameLocks noChangeAspect="1"/>
          </p:cNvGraphicFramePr>
          <p:nvPr>
            <p:extLst>
              <p:ext uri="{D42A27DB-BD31-4B8C-83A1-F6EECF244321}">
                <p14:modId xmlns:p14="http://schemas.microsoft.com/office/powerpoint/2010/main" val="1617600447"/>
              </p:ext>
            </p:extLst>
          </p:nvPr>
        </p:nvGraphicFramePr>
        <p:xfrm>
          <a:off x="28574" y="304799"/>
          <a:ext cx="9039225" cy="6450901"/>
        </p:xfrm>
        <a:graphic>
          <a:graphicData uri="http://schemas.openxmlformats.org/presentationml/2006/ole">
            <mc:AlternateContent xmlns:mc="http://schemas.openxmlformats.org/markup-compatibility/2006">
              <mc:Choice xmlns:v="urn:schemas-microsoft-com:vml" Requires="v">
                <p:oleObj spid="_x0000_s10273" name="Worksheet" r:id="rId4" imgW="5171965" imgH="3000510" progId="Excel.Sheet.12">
                  <p:embed/>
                </p:oleObj>
              </mc:Choice>
              <mc:Fallback>
                <p:oleObj name="Worksheet" r:id="rId4" imgW="5171965" imgH="3000510" progId="Excel.Sheet.12">
                  <p:embed/>
                  <p:pic>
                    <p:nvPicPr>
                      <p:cNvPr id="0" name=""/>
                      <p:cNvPicPr/>
                      <p:nvPr/>
                    </p:nvPicPr>
                    <p:blipFill>
                      <a:blip r:embed="rId5"/>
                      <a:stretch>
                        <a:fillRect/>
                      </a:stretch>
                    </p:blipFill>
                    <p:spPr>
                      <a:xfrm>
                        <a:off x="28574" y="304799"/>
                        <a:ext cx="9039225" cy="6450901"/>
                      </a:xfrm>
                      <a:prstGeom prst="rect">
                        <a:avLst/>
                      </a:prstGeom>
                    </p:spPr>
                  </p:pic>
                </p:oleObj>
              </mc:Fallback>
            </mc:AlternateContent>
          </a:graphicData>
        </a:graphic>
      </p:graphicFrame>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animEffect transition="in" filter="wipe(left)">
                                      <p:cBhvr>
                                        <p:cTn id="7" dur="500"/>
                                        <p:tgtEl>
                                          <p:spTgt spid="102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build="p" bldLvl="3"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type="body" idx="1"/>
          </p:nvPr>
        </p:nvSpPr>
        <p:spPr>
          <a:xfrm>
            <a:off x="228600" y="304800"/>
            <a:ext cx="8610600" cy="6019800"/>
          </a:xfrm>
          <a:noFill/>
        </p:spPr>
        <p:txBody>
          <a:bodyPr/>
          <a:lstStyle/>
          <a:p>
            <a:pPr marL="382588" indent="-382588" defTabSz="1019175" eaLnBrk="1" hangingPunct="1">
              <a:buFontTx/>
              <a:buNone/>
            </a:pPr>
            <a:r>
              <a:rPr lang="en-US" altLang="en-US" sz="3600" b="1" u="sng" dirty="0" smtClean="0">
                <a:solidFill>
                  <a:srgbClr val="FF3300"/>
                </a:solidFill>
              </a:rPr>
              <a:t>Itemized Deductions – Individuals (</a:t>
            </a:r>
            <a:r>
              <a:rPr lang="en-US" altLang="en-US" sz="3600" b="1" u="sng" dirty="0" err="1" smtClean="0">
                <a:solidFill>
                  <a:srgbClr val="FF3300"/>
                </a:solidFill>
              </a:rPr>
              <a:t>Sched</a:t>
            </a:r>
            <a:r>
              <a:rPr lang="en-US" altLang="en-US" sz="3600" b="1" u="sng" dirty="0" smtClean="0">
                <a:solidFill>
                  <a:srgbClr val="FF3300"/>
                </a:solidFill>
              </a:rPr>
              <a:t>. A)</a:t>
            </a:r>
          </a:p>
          <a:p>
            <a:pPr marL="382588" indent="-382588" defTabSz="1019175" eaLnBrk="1" hangingPunct="1"/>
            <a:r>
              <a:rPr lang="en-US" altLang="en-US" sz="2800" b="1" dirty="0" smtClean="0"/>
              <a:t>Medical (dental) expenses (in excess of 10% AGI)</a:t>
            </a:r>
          </a:p>
          <a:p>
            <a:pPr marL="382588" indent="-382588" defTabSz="1019175" eaLnBrk="1" hangingPunct="1"/>
            <a:r>
              <a:rPr lang="en-US" altLang="en-US" sz="2800" b="1" dirty="0" smtClean="0"/>
              <a:t>Taxes (state, local, and foreign income and property taxes) </a:t>
            </a:r>
          </a:p>
          <a:p>
            <a:pPr marL="382588" indent="-382588" defTabSz="1019175" eaLnBrk="1" hangingPunct="1"/>
            <a:r>
              <a:rPr lang="en-US" altLang="en-US" sz="2800" b="1" dirty="0" smtClean="0"/>
              <a:t>Interest (mortgage and investment)</a:t>
            </a:r>
          </a:p>
          <a:p>
            <a:pPr marL="382588" indent="-382588" defTabSz="1019175" eaLnBrk="1" hangingPunct="1"/>
            <a:r>
              <a:rPr lang="en-US" altLang="en-US" sz="2800" b="1" dirty="0" smtClean="0"/>
              <a:t>Charitable contributions (up to 50% AGI)</a:t>
            </a:r>
          </a:p>
          <a:p>
            <a:pPr marL="382588" indent="-382588" defTabSz="1019175" eaLnBrk="1" hangingPunct="1"/>
            <a:r>
              <a:rPr lang="en-US" altLang="en-US" sz="2800" b="1" dirty="0" smtClean="0"/>
              <a:t>Casualty &amp; theft losses (in excess of 10% AGI)</a:t>
            </a:r>
          </a:p>
          <a:p>
            <a:pPr marL="382588" indent="-382588" defTabSz="1019175" eaLnBrk="1" hangingPunct="1"/>
            <a:r>
              <a:rPr lang="en-US" altLang="en-US" sz="2800" b="1" dirty="0" smtClean="0"/>
              <a:t>Miscellaneous including unreimbursed employee business expenses and investment expenses (in excess of 2% AGI)</a:t>
            </a:r>
          </a:p>
          <a:p>
            <a:pPr marL="382588" indent="-382588" defTabSz="1019175" eaLnBrk="1" hangingPunct="1"/>
            <a:r>
              <a:rPr lang="en-US" altLang="en-US" sz="2800" b="1" dirty="0" smtClean="0"/>
              <a:t>Gambling losses (up to gambling winnings)</a:t>
            </a:r>
          </a:p>
        </p:txBody>
      </p:sp>
    </p:spTree>
  </p:cSld>
  <p:clrMapOvr>
    <a:masterClrMapping/>
  </p:clrMapOvr>
  <p:transition>
    <p:zoom/>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85763" name="Object 3"/>
          <p:cNvGraphicFramePr>
            <a:graphicFrameLocks noGrp="1" noChangeAspect="1"/>
          </p:cNvGraphicFramePr>
          <p:nvPr>
            <p:ph/>
            <p:extLst>
              <p:ext uri="{D42A27DB-BD31-4B8C-83A1-F6EECF244321}">
                <p14:modId xmlns:p14="http://schemas.microsoft.com/office/powerpoint/2010/main" val="3326460592"/>
              </p:ext>
            </p:extLst>
          </p:nvPr>
        </p:nvGraphicFramePr>
        <p:xfrm>
          <a:off x="188913" y="415925"/>
          <a:ext cx="8802687" cy="6102350"/>
        </p:xfrm>
        <a:graphic>
          <a:graphicData uri="http://schemas.openxmlformats.org/presentationml/2006/ole">
            <mc:AlternateContent xmlns:mc="http://schemas.openxmlformats.org/markup-compatibility/2006">
              <mc:Choice xmlns:v="urn:schemas-microsoft-com:vml" Requires="v">
                <p:oleObj spid="_x0000_s79904" name="Worksheet" r:id="rId4" imgW="2834667" imgH="1966032" progId="Excel.Sheet.8">
                  <p:embed/>
                </p:oleObj>
              </mc:Choice>
              <mc:Fallback>
                <p:oleObj name="Worksheet" r:id="rId4" imgW="2834667" imgH="1966032" progId="Excel.Sheet.8">
                  <p:embed/>
                  <p:pic>
                    <p:nvPicPr>
                      <p:cNvPr id="0" name="Object 3"/>
                      <p:cNvPicPr>
                        <a:picLocks noChangeAspect="1" noChangeArrowheads="1"/>
                      </p:cNvPicPr>
                      <p:nvPr/>
                    </p:nvPicPr>
                    <p:blipFill>
                      <a:blip r:embed="rId5"/>
                      <a:srcRect/>
                      <a:stretch>
                        <a:fillRect/>
                      </a:stretch>
                    </p:blipFill>
                    <p:spPr bwMode="auto">
                      <a:xfrm>
                        <a:off x="188913" y="415925"/>
                        <a:ext cx="8802687" cy="6102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zoom/>
  </p:transition>
  <p:timing>
    <p:tnLst>
      <p:par>
        <p:cTn id="1" dur="indefinite" restart="never" nodeType="tmRoot"/>
      </p:par>
    </p:tnLst>
    <p:bldLst>
      <p:bldP spid="885763"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body" idx="1"/>
          </p:nvPr>
        </p:nvSpPr>
        <p:spPr>
          <a:xfrm>
            <a:off x="304800" y="152400"/>
            <a:ext cx="8382000" cy="6400800"/>
          </a:xfrm>
        </p:spPr>
        <p:txBody>
          <a:bodyPr/>
          <a:lstStyle/>
          <a:p>
            <a:pPr marL="0" indent="0" eaLnBrk="1" hangingPunct="1">
              <a:buFontTx/>
              <a:buNone/>
            </a:pPr>
            <a:r>
              <a:rPr lang="en-US" altLang="en-US" sz="4000" b="1" dirty="0" smtClean="0"/>
              <a:t>In </a:t>
            </a:r>
            <a:r>
              <a:rPr lang="en-US" altLang="en-US" sz="4000" b="1" dirty="0" smtClean="0"/>
              <a:t>2014, </a:t>
            </a:r>
            <a:r>
              <a:rPr lang="en-US" altLang="en-US" sz="4000" b="1" u="sng" dirty="0" smtClean="0">
                <a:solidFill>
                  <a:srgbClr val="FF3300"/>
                </a:solidFill>
              </a:rPr>
              <a:t>Mr. and Ms. Jones</a:t>
            </a:r>
            <a:r>
              <a:rPr lang="en-US" altLang="en-US" sz="4000" b="1" dirty="0" smtClean="0"/>
              <a:t> have combined salaries of $60,000.  </a:t>
            </a:r>
          </a:p>
          <a:p>
            <a:pPr marL="0" indent="0" eaLnBrk="1" hangingPunct="1">
              <a:buFontTx/>
              <a:buNone/>
            </a:pPr>
            <a:r>
              <a:rPr lang="en-US" altLang="en-US" sz="4000" b="1" dirty="0" smtClean="0"/>
              <a:t>Their only expenditures affecting the tax return are state income taxes of $6,000, mortgage interest of $7,000 and real estate taxes of $1,000.  </a:t>
            </a:r>
          </a:p>
          <a:p>
            <a:pPr marL="0" indent="0" eaLnBrk="1" hangingPunct="1">
              <a:buFontTx/>
              <a:buNone/>
            </a:pPr>
            <a:r>
              <a:rPr lang="en-US" altLang="en-US" sz="4000" b="1" dirty="0" smtClean="0"/>
              <a:t>They have two small children whom they support, and file a joint return.  </a:t>
            </a:r>
          </a:p>
          <a:p>
            <a:pPr marL="0" indent="0" eaLnBrk="1" hangingPunct="1">
              <a:buFontTx/>
              <a:buNone/>
            </a:pPr>
            <a:r>
              <a:rPr lang="en-US" altLang="en-US" sz="4000" b="1" dirty="0" smtClean="0"/>
              <a:t>What is their taxable income for </a:t>
            </a:r>
            <a:r>
              <a:rPr lang="en-US" altLang="en-US" sz="4000" b="1" dirty="0" smtClean="0"/>
              <a:t>2014?</a:t>
            </a:r>
            <a:endParaRPr lang="en-US" altLang="en-US" sz="4000" dirty="0" smtClean="0"/>
          </a:p>
        </p:txBody>
      </p:sp>
    </p:spTree>
  </p:cSld>
  <p:clrMapOvr>
    <a:masterClrMapping/>
  </p:clrMapOvr>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22" name="Object 2"/>
          <p:cNvGraphicFramePr>
            <a:graphicFrameLocks noGrp="1" noChangeAspect="1"/>
          </p:cNvGraphicFramePr>
          <p:nvPr>
            <p:ph/>
          </p:nvPr>
        </p:nvGraphicFramePr>
        <p:xfrm>
          <a:off x="236538" y="412750"/>
          <a:ext cx="8583612" cy="5767388"/>
        </p:xfrm>
        <a:graphic>
          <a:graphicData uri="http://schemas.openxmlformats.org/presentationml/2006/ole">
            <mc:AlternateContent xmlns:mc="http://schemas.openxmlformats.org/markup-compatibility/2006">
              <mc:Choice xmlns:v="urn:schemas-microsoft-com:vml" Requires="v">
                <p:oleObj spid="_x0000_s81951" name="Worksheet" r:id="rId4" imgW="3124200" imgH="2114702" progId="Excel.Sheet.8">
                  <p:embed/>
                </p:oleObj>
              </mc:Choice>
              <mc:Fallback>
                <p:oleObj name="Worksheet" r:id="rId4" imgW="3124200" imgH="211470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538" y="412750"/>
                        <a:ext cx="8583612" cy="5767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2946" name="Object 2"/>
          <p:cNvGraphicFramePr>
            <a:graphicFrameLocks noGrp="1" noChangeAspect="1"/>
          </p:cNvGraphicFramePr>
          <p:nvPr>
            <p:ph/>
            <p:extLst>
              <p:ext uri="{D42A27DB-BD31-4B8C-83A1-F6EECF244321}">
                <p14:modId xmlns:p14="http://schemas.microsoft.com/office/powerpoint/2010/main" val="910054361"/>
              </p:ext>
            </p:extLst>
          </p:nvPr>
        </p:nvGraphicFramePr>
        <p:xfrm>
          <a:off x="147638" y="523875"/>
          <a:ext cx="8843962" cy="5737225"/>
        </p:xfrm>
        <a:graphic>
          <a:graphicData uri="http://schemas.openxmlformats.org/presentationml/2006/ole">
            <mc:AlternateContent xmlns:mc="http://schemas.openxmlformats.org/markup-compatibility/2006">
              <mc:Choice xmlns:v="urn:schemas-microsoft-com:vml" Requires="v">
                <p:oleObj spid="_x0000_s82976" name="Worksheet" r:id="rId4" imgW="3276605" imgH="2126088" progId="Excel.Sheet.8">
                  <p:embed/>
                </p:oleObj>
              </mc:Choice>
              <mc:Fallback>
                <p:oleObj name="Worksheet" r:id="rId4" imgW="3276605" imgH="2126088" progId="Excel.Sheet.8">
                  <p:embed/>
                  <p:pic>
                    <p:nvPicPr>
                      <p:cNvPr id="0" name="Object 2"/>
                      <p:cNvPicPr>
                        <a:picLocks noChangeAspect="1" noChangeArrowheads="1"/>
                      </p:cNvPicPr>
                      <p:nvPr/>
                    </p:nvPicPr>
                    <p:blipFill>
                      <a:blip r:embed="rId5"/>
                      <a:srcRect/>
                      <a:stretch>
                        <a:fillRect/>
                      </a:stretch>
                    </p:blipFill>
                    <p:spPr bwMode="auto">
                      <a:xfrm>
                        <a:off x="147638" y="523875"/>
                        <a:ext cx="8843962" cy="5737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3970" name="Object 2"/>
          <p:cNvGraphicFramePr>
            <a:graphicFrameLocks noGrp="1" noChangeAspect="1"/>
          </p:cNvGraphicFramePr>
          <p:nvPr>
            <p:ph/>
            <p:extLst>
              <p:ext uri="{D42A27DB-BD31-4B8C-83A1-F6EECF244321}">
                <p14:modId xmlns:p14="http://schemas.microsoft.com/office/powerpoint/2010/main" val="1443426572"/>
              </p:ext>
            </p:extLst>
          </p:nvPr>
        </p:nvGraphicFramePr>
        <p:xfrm>
          <a:off x="64835" y="533400"/>
          <a:ext cx="9014330" cy="5486400"/>
        </p:xfrm>
        <a:graphic>
          <a:graphicData uri="http://schemas.openxmlformats.org/presentationml/2006/ole">
            <mc:AlternateContent xmlns:mc="http://schemas.openxmlformats.org/markup-compatibility/2006">
              <mc:Choice xmlns:v="urn:schemas-microsoft-com:vml" Requires="v">
                <p:oleObj spid="_x0000_s83999" name="Worksheet" r:id="rId4" imgW="3581327" imgH="2179336" progId="Excel.Sheet.8">
                  <p:embed/>
                </p:oleObj>
              </mc:Choice>
              <mc:Fallback>
                <p:oleObj name="Worksheet" r:id="rId4" imgW="3581327" imgH="2179336"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35" y="533400"/>
                        <a:ext cx="9014330" cy="5486400"/>
                      </a:xfrm>
                      <a:prstGeom prst="rect">
                        <a:avLst/>
                      </a:prstGeom>
                      <a:noFill/>
                      <a:ln>
                        <a:noFill/>
                      </a:ln>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4994" name="Object 2"/>
          <p:cNvGraphicFramePr>
            <a:graphicFrameLocks noGrp="1" noChangeAspect="1"/>
          </p:cNvGraphicFramePr>
          <p:nvPr>
            <p:ph/>
            <p:extLst>
              <p:ext uri="{D42A27DB-BD31-4B8C-83A1-F6EECF244321}">
                <p14:modId xmlns:p14="http://schemas.microsoft.com/office/powerpoint/2010/main" val="2488846204"/>
              </p:ext>
            </p:extLst>
          </p:nvPr>
        </p:nvGraphicFramePr>
        <p:xfrm>
          <a:off x="97486" y="228600"/>
          <a:ext cx="8819502" cy="6483350"/>
        </p:xfrm>
        <a:graphic>
          <a:graphicData uri="http://schemas.openxmlformats.org/presentationml/2006/ole">
            <mc:AlternateContent xmlns:mc="http://schemas.openxmlformats.org/markup-compatibility/2006">
              <mc:Choice xmlns:v="urn:schemas-microsoft-com:vml" Requires="v">
                <p:oleObj spid="_x0000_s85023" name="Worksheet" r:id="rId4" imgW="3421446" imgH="2514600" progId="Excel.Sheet.8">
                  <p:embed/>
                </p:oleObj>
              </mc:Choice>
              <mc:Fallback>
                <p:oleObj name="Worksheet" r:id="rId4" imgW="3421446" imgH="251460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486" y="228600"/>
                        <a:ext cx="8819502" cy="6483350"/>
                      </a:xfrm>
                      <a:prstGeom prst="rect">
                        <a:avLst/>
                      </a:prstGeom>
                      <a:noFill/>
                      <a:ln>
                        <a:noFill/>
                      </a:ln>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6018" name="Object 2"/>
          <p:cNvGraphicFramePr>
            <a:graphicFrameLocks noGrp="1" noChangeAspect="1"/>
          </p:cNvGraphicFramePr>
          <p:nvPr>
            <p:ph/>
          </p:nvPr>
        </p:nvGraphicFramePr>
        <p:xfrm>
          <a:off x="146050" y="333375"/>
          <a:ext cx="8689975" cy="6099175"/>
        </p:xfrm>
        <a:graphic>
          <a:graphicData uri="http://schemas.openxmlformats.org/presentationml/2006/ole">
            <mc:AlternateContent xmlns:mc="http://schemas.openxmlformats.org/markup-compatibility/2006">
              <mc:Choice xmlns:v="urn:schemas-microsoft-com:vml" Requires="v">
                <p:oleObj spid="_x0000_s86047" name="Worksheet" r:id="rId4" imgW="3322453" imgH="2331720" progId="Excel.Sheet.8">
                  <p:embed/>
                </p:oleObj>
              </mc:Choice>
              <mc:Fallback>
                <p:oleObj name="Worksheet" r:id="rId4" imgW="3322453" imgH="233172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 y="333375"/>
                        <a:ext cx="8689975" cy="609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228600" y="533400"/>
            <a:ext cx="8610600" cy="5715000"/>
          </a:xfrm>
        </p:spPr>
        <p:txBody>
          <a:bodyPr/>
          <a:lstStyle/>
          <a:p>
            <a:pPr eaLnBrk="1" hangingPunct="1"/>
            <a:r>
              <a:rPr lang="en-US" altLang="en-US" sz="4000" b="1" smtClean="0"/>
              <a:t/>
            </a:r>
            <a:br>
              <a:rPr lang="en-US" altLang="en-US" sz="4000" b="1" smtClean="0"/>
            </a:br>
            <a:endParaRPr lang="en-US" altLang="en-US" sz="4000" b="1" smtClean="0"/>
          </a:p>
        </p:txBody>
      </p:sp>
      <p:graphicFrame>
        <p:nvGraphicFramePr>
          <p:cNvPr id="87043" name="Object 3"/>
          <p:cNvGraphicFramePr>
            <a:graphicFrameLocks noChangeAspect="1"/>
          </p:cNvGraphicFramePr>
          <p:nvPr/>
        </p:nvGraphicFramePr>
        <p:xfrm>
          <a:off x="223838" y="149225"/>
          <a:ext cx="8462962" cy="6408738"/>
        </p:xfrm>
        <a:graphic>
          <a:graphicData uri="http://schemas.openxmlformats.org/presentationml/2006/ole">
            <mc:AlternateContent xmlns:mc="http://schemas.openxmlformats.org/markup-compatibility/2006">
              <mc:Choice xmlns:v="urn:schemas-microsoft-com:vml" Requires="v">
                <p:oleObj spid="_x0000_s87072" name="Worksheet" r:id="rId4" imgW="1304910" imgH="990690" progId="Excel.Sheet.12">
                  <p:embed/>
                </p:oleObj>
              </mc:Choice>
              <mc:Fallback>
                <p:oleObj name="Worksheet" r:id="rId4" imgW="1304910" imgH="990690" progId="Excel.Sheet.12">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3838" y="149225"/>
                        <a:ext cx="8462962" cy="640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type="body" idx="1"/>
          </p:nvPr>
        </p:nvSpPr>
        <p:spPr>
          <a:xfrm>
            <a:off x="304800" y="152400"/>
            <a:ext cx="8534400" cy="6248400"/>
          </a:xfrm>
        </p:spPr>
        <p:txBody>
          <a:bodyPr/>
          <a:lstStyle/>
          <a:p>
            <a:pPr eaLnBrk="1" hangingPunct="1">
              <a:buFontTx/>
              <a:buNone/>
            </a:pPr>
            <a:r>
              <a:rPr lang="en-US" altLang="en-US" sz="4000" b="1" u="sng" smtClean="0">
                <a:solidFill>
                  <a:srgbClr val="FF3300"/>
                </a:solidFill>
              </a:rPr>
              <a:t>Taxes and Cash Flow</a:t>
            </a:r>
            <a:endParaRPr lang="en-US" altLang="en-US" sz="4000" b="1" smtClean="0">
              <a:solidFill>
                <a:schemeClr val="tx2"/>
              </a:solidFill>
            </a:endParaRPr>
          </a:p>
          <a:p>
            <a:pPr eaLnBrk="1" hangingPunct="1"/>
            <a:r>
              <a:rPr lang="en-US" altLang="en-US" sz="4000" b="1" u="sng" smtClean="0">
                <a:solidFill>
                  <a:schemeClr val="tx2"/>
                </a:solidFill>
              </a:rPr>
              <a:t>Tax cost</a:t>
            </a:r>
            <a:r>
              <a:rPr lang="en-US" altLang="en-US" sz="4000" b="1" u="sng" smtClean="0"/>
              <a:t> </a:t>
            </a:r>
            <a:r>
              <a:rPr lang="en-US" altLang="en-US" sz="4000" b="1" smtClean="0"/>
              <a:t>is the increase in tax for the period and is a cash outflow</a:t>
            </a:r>
          </a:p>
          <a:p>
            <a:pPr eaLnBrk="1" hangingPunct="1"/>
            <a:r>
              <a:rPr lang="en-US" altLang="en-US" sz="4000" b="1" u="sng" smtClean="0">
                <a:solidFill>
                  <a:schemeClr val="tx2"/>
                </a:solidFill>
              </a:rPr>
              <a:t>Tax savings</a:t>
            </a:r>
            <a:r>
              <a:rPr lang="en-US" altLang="en-US" sz="4000" b="1" u="sng" smtClean="0"/>
              <a:t> </a:t>
            </a:r>
            <a:r>
              <a:rPr lang="en-US" altLang="en-US" sz="4000" b="1" smtClean="0"/>
              <a:t>is a decrease in tax for a period and is a cash inflow</a:t>
            </a:r>
          </a:p>
          <a:p>
            <a:pPr lvl="1" eaLnBrk="1" hangingPunct="1"/>
            <a:r>
              <a:rPr lang="en-US" altLang="en-US" sz="3600" b="1" smtClean="0"/>
              <a:t>Expense payment generates an outflow, but deduction generates a tax reduction</a:t>
            </a:r>
          </a:p>
          <a:p>
            <a:pPr lvl="1" eaLnBrk="1" hangingPunct="1"/>
            <a:r>
              <a:rPr lang="en-US" altLang="en-US" sz="3600" b="1" smtClean="0"/>
              <a:t>Reducing income taxes paid is a pure cash inflow because tax savings are not taxable</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1433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a:p>
        </p:txBody>
      </p:sp>
      <p:sp>
        <p:nvSpPr>
          <p:cNvPr id="26629" name="Rectangle 5"/>
          <p:cNvSpPr>
            <a:spLocks noChangeArrowheads="1"/>
          </p:cNvSpPr>
          <p:nvPr/>
        </p:nvSpPr>
        <p:spPr bwMode="auto">
          <a:xfrm>
            <a:off x="152400" y="152400"/>
            <a:ext cx="883920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90000"/>
              </a:lnSpc>
              <a:spcBef>
                <a:spcPct val="20000"/>
              </a:spcBef>
            </a:pPr>
            <a:r>
              <a:rPr lang="en-US" altLang="en-US" sz="4200" b="1" u="sng" dirty="0">
                <a:solidFill>
                  <a:srgbClr val="FF0000"/>
                </a:solidFill>
                <a:latin typeface="Book Antiqua" pitchFamily="18" charset="0"/>
              </a:rPr>
              <a:t>Tax Rates for Income Tax</a:t>
            </a:r>
          </a:p>
          <a:p>
            <a:pPr eaLnBrk="1" hangingPunct="1">
              <a:lnSpc>
                <a:spcPts val="4400"/>
              </a:lnSpc>
              <a:spcBef>
                <a:spcPts val="600"/>
              </a:spcBef>
              <a:buFontTx/>
              <a:buChar char="•"/>
            </a:pPr>
            <a:r>
              <a:rPr lang="en-US" altLang="en-US" sz="4200" b="1" u="sng" dirty="0">
                <a:solidFill>
                  <a:schemeClr val="tx2"/>
                </a:solidFill>
              </a:rPr>
              <a:t>Marginal Tax Rate </a:t>
            </a:r>
            <a:r>
              <a:rPr lang="en-US" altLang="en-US" sz="4200" b="1" dirty="0" smtClean="0"/>
              <a:t>– </a:t>
            </a:r>
            <a:br>
              <a:rPr lang="en-US" altLang="en-US" sz="4200" b="1" dirty="0" smtClean="0"/>
            </a:br>
            <a:r>
              <a:rPr lang="en-US" altLang="en-US" sz="4200" b="1" dirty="0" smtClean="0"/>
              <a:t>rate </a:t>
            </a:r>
            <a:r>
              <a:rPr lang="en-US" altLang="en-US" sz="4200" b="1" dirty="0"/>
              <a:t>of tax on the next dollar of taxable income</a:t>
            </a:r>
          </a:p>
          <a:p>
            <a:pPr eaLnBrk="1" hangingPunct="1">
              <a:lnSpc>
                <a:spcPts val="4400"/>
              </a:lnSpc>
              <a:spcBef>
                <a:spcPts val="600"/>
              </a:spcBef>
              <a:buFontTx/>
              <a:buChar char="•"/>
            </a:pPr>
            <a:r>
              <a:rPr lang="en-US" altLang="en-US" sz="4200" b="1" u="sng" dirty="0">
                <a:solidFill>
                  <a:schemeClr val="tx2"/>
                </a:solidFill>
              </a:rPr>
              <a:t>Average Tax Rate</a:t>
            </a:r>
            <a:r>
              <a:rPr lang="en-US" altLang="en-US" sz="4200" b="1" u="sng" dirty="0"/>
              <a:t> </a:t>
            </a:r>
            <a:r>
              <a:rPr lang="en-US" altLang="en-US" sz="4200" b="1" dirty="0" smtClean="0"/>
              <a:t>– </a:t>
            </a:r>
            <a:br>
              <a:rPr lang="en-US" altLang="en-US" sz="4200" b="1" dirty="0" smtClean="0"/>
            </a:br>
            <a:r>
              <a:rPr lang="en-US" altLang="en-US" sz="4200" b="1" dirty="0" smtClean="0"/>
              <a:t>rate </a:t>
            </a:r>
            <a:r>
              <a:rPr lang="en-US" altLang="en-US" sz="4200" b="1" dirty="0"/>
              <a:t>equal to the total tax divided by </a:t>
            </a:r>
            <a:r>
              <a:rPr lang="en-US" altLang="en-US" sz="4200" b="1" dirty="0" smtClean="0"/>
              <a:t>tax </a:t>
            </a:r>
            <a:r>
              <a:rPr lang="en-US" altLang="en-US" sz="4200" b="1" dirty="0"/>
              <a:t>base.</a:t>
            </a:r>
          </a:p>
          <a:p>
            <a:pPr eaLnBrk="1" hangingPunct="1">
              <a:lnSpc>
                <a:spcPts val="4400"/>
              </a:lnSpc>
              <a:spcBef>
                <a:spcPts val="600"/>
              </a:spcBef>
              <a:buFontTx/>
              <a:buChar char="•"/>
            </a:pPr>
            <a:r>
              <a:rPr lang="en-US" altLang="en-US" sz="4200" b="1" u="sng" dirty="0">
                <a:solidFill>
                  <a:schemeClr val="tx2"/>
                </a:solidFill>
              </a:rPr>
              <a:t>Effective Tax Rate </a:t>
            </a:r>
            <a:r>
              <a:rPr lang="en-US" altLang="en-US" sz="4200" b="1" dirty="0" smtClean="0"/>
              <a:t>– </a:t>
            </a:r>
            <a:br>
              <a:rPr lang="en-US" altLang="en-US" sz="4200" b="1" dirty="0" smtClean="0"/>
            </a:br>
            <a:r>
              <a:rPr lang="en-US" altLang="en-US" sz="4200" b="1" dirty="0" smtClean="0"/>
              <a:t>rate </a:t>
            </a:r>
            <a:r>
              <a:rPr lang="en-US" altLang="en-US" sz="4200" b="1" dirty="0"/>
              <a:t>equal to the total tax divided by economic income (taxable &amp;</a:t>
            </a:r>
            <a:r>
              <a:rPr lang="en-US" altLang="en-US" sz="4200" b="1" dirty="0" smtClean="0"/>
              <a:t> </a:t>
            </a:r>
            <a:r>
              <a:rPr lang="en-US" altLang="en-US" sz="4200" b="1" dirty="0"/>
              <a:t>nontaxable income).</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animEffect transition="in" filter="wipe(left)">
                                      <p:cBhvr>
                                        <p:cTn id="7" dur="500"/>
                                        <p:tgtEl>
                                          <p:spTgt spid="26629">
                                            <p:txEl>
                                              <p:pRg st="0" end="0"/>
                                            </p:txEl>
                                          </p:spTgt>
                                        </p:tgtEl>
                                      </p:cBhvr>
                                    </p:animEffect>
                                  </p:childTnLst>
                                  <p:subTnLst>
                                    <p:animClr clrSpc="rgb" dir="cw">
                                      <p:cBhvr override="childStyle">
                                        <p:cTn dur="1" fill="hold" display="0" masterRel="nextClick" afterEffect="1"/>
                                        <p:tgtEl>
                                          <p:spTgt spid="26629">
                                            <p:txEl>
                                              <p:pRg st="0" end="0"/>
                                            </p:txEl>
                                          </p:spTgt>
                                        </p:tgtEl>
                                        <p:attrNameLst>
                                          <p:attrName>ppt_c</p:attrName>
                                        </p:attrNameLst>
                                      </p:cBhvr>
                                      <p:to>
                                        <a:schemeClr val="folHlink"/>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629">
                                            <p:txEl>
                                              <p:pRg st="1" end="1"/>
                                            </p:txEl>
                                          </p:spTgt>
                                        </p:tgtEl>
                                        <p:attrNameLst>
                                          <p:attrName>style.visibility</p:attrName>
                                        </p:attrNameLst>
                                      </p:cBhvr>
                                      <p:to>
                                        <p:strVal val="visible"/>
                                      </p:to>
                                    </p:set>
                                    <p:animEffect transition="in" filter="wipe(left)">
                                      <p:cBhvr>
                                        <p:cTn id="12" dur="500"/>
                                        <p:tgtEl>
                                          <p:spTgt spid="26629">
                                            <p:txEl>
                                              <p:pRg st="1" end="1"/>
                                            </p:txEl>
                                          </p:spTgt>
                                        </p:tgtEl>
                                      </p:cBhvr>
                                    </p:animEffect>
                                  </p:childTnLst>
                                  <p:subTnLst>
                                    <p:animClr clrSpc="rgb" dir="cw">
                                      <p:cBhvr override="childStyle">
                                        <p:cTn dur="1" fill="hold" display="0" masterRel="nextClick" afterEffect="1"/>
                                        <p:tgtEl>
                                          <p:spTgt spid="26629">
                                            <p:txEl>
                                              <p:pRg st="1" end="1"/>
                                            </p:txEl>
                                          </p:spTgt>
                                        </p:tgtEl>
                                        <p:attrNameLst>
                                          <p:attrName>ppt_c</p:attrName>
                                        </p:attrNameLst>
                                      </p:cBhvr>
                                      <p:to>
                                        <a:schemeClr val="folHlink"/>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6629">
                                            <p:txEl>
                                              <p:pRg st="2" end="2"/>
                                            </p:txEl>
                                          </p:spTgt>
                                        </p:tgtEl>
                                        <p:attrNameLst>
                                          <p:attrName>style.visibility</p:attrName>
                                        </p:attrNameLst>
                                      </p:cBhvr>
                                      <p:to>
                                        <p:strVal val="visible"/>
                                      </p:to>
                                    </p:set>
                                    <p:animEffect transition="in" filter="wipe(left)">
                                      <p:cBhvr>
                                        <p:cTn id="17" dur="500"/>
                                        <p:tgtEl>
                                          <p:spTgt spid="26629">
                                            <p:txEl>
                                              <p:pRg st="2" end="2"/>
                                            </p:txEl>
                                          </p:spTgt>
                                        </p:tgtEl>
                                      </p:cBhvr>
                                    </p:animEffect>
                                  </p:childTnLst>
                                  <p:subTnLst>
                                    <p:animClr clrSpc="rgb" dir="cw">
                                      <p:cBhvr override="childStyle">
                                        <p:cTn dur="1" fill="hold" display="0" masterRel="nextClick" afterEffect="1"/>
                                        <p:tgtEl>
                                          <p:spTgt spid="26629">
                                            <p:txEl>
                                              <p:pRg st="2" end="2"/>
                                            </p:txEl>
                                          </p:spTgt>
                                        </p:tgtEl>
                                        <p:attrNameLst>
                                          <p:attrName>ppt_c</p:attrName>
                                        </p:attrNameLst>
                                      </p:cBhvr>
                                      <p:to>
                                        <a:schemeClr val="folHlink"/>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629">
                                            <p:txEl>
                                              <p:pRg st="3" end="3"/>
                                            </p:txEl>
                                          </p:spTgt>
                                        </p:tgtEl>
                                        <p:attrNameLst>
                                          <p:attrName>style.visibility</p:attrName>
                                        </p:attrNameLst>
                                      </p:cBhvr>
                                      <p:to>
                                        <p:strVal val="visible"/>
                                      </p:to>
                                    </p:set>
                                    <p:animEffect transition="in" filter="wipe(left)">
                                      <p:cBhvr>
                                        <p:cTn id="22" dur="500"/>
                                        <p:tgtEl>
                                          <p:spTgt spid="26629">
                                            <p:txEl>
                                              <p:pRg st="3" end="3"/>
                                            </p:txEl>
                                          </p:spTgt>
                                        </p:tgtEl>
                                      </p:cBhvr>
                                    </p:animEffect>
                                  </p:childTnLst>
                                  <p:subTnLst>
                                    <p:animClr clrSpc="rgb" dir="cw">
                                      <p:cBhvr override="childStyle">
                                        <p:cTn dur="1" fill="hold" display="0" masterRel="nextClick" afterEffect="1"/>
                                        <p:tgtEl>
                                          <p:spTgt spid="26629">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3"/>
          <p:cNvSpPr>
            <a:spLocks noGrp="1" noChangeArrowheads="1"/>
          </p:cNvSpPr>
          <p:nvPr>
            <p:ph type="body" idx="1"/>
          </p:nvPr>
        </p:nvSpPr>
        <p:spPr>
          <a:xfrm>
            <a:off x="152400" y="152400"/>
            <a:ext cx="8839200" cy="6553200"/>
          </a:xfrm>
        </p:spPr>
        <p:txBody>
          <a:bodyPr/>
          <a:lstStyle/>
          <a:p>
            <a:pPr eaLnBrk="1" hangingPunct="1">
              <a:buFontTx/>
              <a:buNone/>
            </a:pPr>
            <a:r>
              <a:rPr lang="en-US" altLang="en-US" sz="4400" b="1" u="sng" smtClean="0">
                <a:solidFill>
                  <a:srgbClr val="FF3300"/>
                </a:solidFill>
              </a:rPr>
              <a:t>Taxes and Cash Flows</a:t>
            </a:r>
            <a:r>
              <a:rPr lang="en-US" altLang="en-US" sz="4400" b="1" smtClean="0"/>
              <a:t> </a:t>
            </a:r>
          </a:p>
          <a:p>
            <a:pPr eaLnBrk="1" hangingPunct="1"/>
            <a:r>
              <a:rPr lang="en-US" altLang="en-US" sz="4000" b="1" smtClean="0"/>
              <a:t>Cash flows in future years are discounted to their present value so they can be compared using comparable dollars</a:t>
            </a:r>
          </a:p>
          <a:p>
            <a:pPr eaLnBrk="1" hangingPunct="1"/>
            <a:r>
              <a:rPr lang="en-US" altLang="en-US" sz="4000" b="1" smtClean="0"/>
              <a:t>When marginal tax rates are expected to change from year to year, timing of transactions should be controlled to minimize tax costs and maximize tax savings</a:t>
            </a: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0114" name="Object 2"/>
          <p:cNvGraphicFramePr>
            <a:graphicFrameLocks noGrp="1" noChangeAspect="1"/>
          </p:cNvGraphicFramePr>
          <p:nvPr>
            <p:ph/>
            <p:extLst>
              <p:ext uri="{D42A27DB-BD31-4B8C-83A1-F6EECF244321}">
                <p14:modId xmlns:p14="http://schemas.microsoft.com/office/powerpoint/2010/main" val="956922317"/>
              </p:ext>
            </p:extLst>
          </p:nvPr>
        </p:nvGraphicFramePr>
        <p:xfrm>
          <a:off x="131763" y="379413"/>
          <a:ext cx="8823325" cy="6100762"/>
        </p:xfrm>
        <a:graphic>
          <a:graphicData uri="http://schemas.openxmlformats.org/presentationml/2006/ole">
            <mc:AlternateContent xmlns:mc="http://schemas.openxmlformats.org/markup-compatibility/2006">
              <mc:Choice xmlns:v="urn:schemas-microsoft-com:vml" Requires="v">
                <p:oleObj spid="_x0000_s90144" name="Worksheet" r:id="rId4" imgW="2346915" imgH="1623024" progId="Excel.Sheet.8">
                  <p:embed/>
                </p:oleObj>
              </mc:Choice>
              <mc:Fallback>
                <p:oleObj name="Worksheet" r:id="rId4" imgW="2346915" imgH="1623024" progId="Excel.Sheet.8">
                  <p:embed/>
                  <p:pic>
                    <p:nvPicPr>
                      <p:cNvPr id="0" name="Object 2"/>
                      <p:cNvPicPr>
                        <a:picLocks noChangeAspect="1" noChangeArrowheads="1"/>
                      </p:cNvPicPr>
                      <p:nvPr/>
                    </p:nvPicPr>
                    <p:blipFill>
                      <a:blip r:embed="rId5"/>
                      <a:srcRect/>
                      <a:stretch>
                        <a:fillRect/>
                      </a:stretch>
                    </p:blipFill>
                    <p:spPr bwMode="auto">
                      <a:xfrm>
                        <a:off x="131763" y="379413"/>
                        <a:ext cx="8823325" cy="6100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1138" name="Object 2"/>
          <p:cNvGraphicFramePr>
            <a:graphicFrameLocks noGrp="1" noChangeAspect="1"/>
          </p:cNvGraphicFramePr>
          <p:nvPr>
            <p:ph/>
            <p:extLst>
              <p:ext uri="{D42A27DB-BD31-4B8C-83A1-F6EECF244321}">
                <p14:modId xmlns:p14="http://schemas.microsoft.com/office/powerpoint/2010/main" val="704555559"/>
              </p:ext>
            </p:extLst>
          </p:nvPr>
        </p:nvGraphicFramePr>
        <p:xfrm>
          <a:off x="228600" y="485775"/>
          <a:ext cx="8677275" cy="4818063"/>
        </p:xfrm>
        <a:graphic>
          <a:graphicData uri="http://schemas.openxmlformats.org/presentationml/2006/ole">
            <mc:AlternateContent xmlns:mc="http://schemas.openxmlformats.org/markup-compatibility/2006">
              <mc:Choice xmlns:v="urn:schemas-microsoft-com:vml" Requires="v">
                <p:oleObj spid="_x0000_s91167" name="Worksheet" r:id="rId4" imgW="2209904" imgH="1226880" progId="Excel.Sheet.8">
                  <p:embed/>
                </p:oleObj>
              </mc:Choice>
              <mc:Fallback>
                <p:oleObj name="Worksheet" r:id="rId4" imgW="2209904" imgH="1226880" progId="Excel.Sheet.8">
                  <p:embed/>
                  <p:pic>
                    <p:nvPicPr>
                      <p:cNvPr id="0" name="Object 2"/>
                      <p:cNvPicPr>
                        <a:picLocks noChangeAspect="1" noChangeArrowheads="1"/>
                      </p:cNvPicPr>
                      <p:nvPr/>
                    </p:nvPicPr>
                    <p:blipFill>
                      <a:blip r:embed="rId5"/>
                      <a:srcRect/>
                      <a:stretch>
                        <a:fillRect/>
                      </a:stretch>
                    </p:blipFill>
                    <p:spPr bwMode="auto">
                      <a:xfrm>
                        <a:off x="228600" y="485775"/>
                        <a:ext cx="8677275" cy="481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62" name="Object 2"/>
          <p:cNvGraphicFramePr>
            <a:graphicFrameLocks noGrp="1" noChangeAspect="1"/>
          </p:cNvGraphicFramePr>
          <p:nvPr>
            <p:ph/>
            <p:extLst>
              <p:ext uri="{D42A27DB-BD31-4B8C-83A1-F6EECF244321}">
                <p14:modId xmlns:p14="http://schemas.microsoft.com/office/powerpoint/2010/main" val="2949521829"/>
              </p:ext>
            </p:extLst>
          </p:nvPr>
        </p:nvGraphicFramePr>
        <p:xfrm>
          <a:off x="152400" y="350838"/>
          <a:ext cx="8686800" cy="6110287"/>
        </p:xfrm>
        <a:graphic>
          <a:graphicData uri="http://schemas.openxmlformats.org/presentationml/2006/ole">
            <mc:AlternateContent xmlns:mc="http://schemas.openxmlformats.org/markup-compatibility/2006">
              <mc:Choice xmlns:v="urn:schemas-microsoft-com:vml" Requires="v">
                <p:oleObj spid="_x0000_s92191" name="Worksheet" r:id="rId4" imgW="2263066" imgH="1592568" progId="Excel.Sheet.8">
                  <p:embed/>
                </p:oleObj>
              </mc:Choice>
              <mc:Fallback>
                <p:oleObj name="Worksheet" r:id="rId4" imgW="2263066" imgH="1592568" progId="Excel.Sheet.8">
                  <p:embed/>
                  <p:pic>
                    <p:nvPicPr>
                      <p:cNvPr id="0" name="Object 2"/>
                      <p:cNvPicPr>
                        <a:picLocks noChangeAspect="1" noChangeArrowheads="1"/>
                      </p:cNvPicPr>
                      <p:nvPr/>
                    </p:nvPicPr>
                    <p:blipFill>
                      <a:blip r:embed="rId5"/>
                      <a:srcRect/>
                      <a:stretch>
                        <a:fillRect/>
                      </a:stretch>
                    </p:blipFill>
                    <p:spPr bwMode="auto">
                      <a:xfrm>
                        <a:off x="152400" y="350838"/>
                        <a:ext cx="8686800" cy="611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xfrm>
            <a:off x="304800" y="228600"/>
            <a:ext cx="8458200" cy="5867400"/>
          </a:xfrm>
        </p:spPr>
        <p:txBody>
          <a:bodyPr/>
          <a:lstStyle/>
          <a:p>
            <a:pPr marL="0" indent="0" eaLnBrk="1" hangingPunct="1">
              <a:buFontTx/>
              <a:buNone/>
            </a:pPr>
            <a:r>
              <a:rPr lang="en-US" altLang="en-US" sz="3600" b="1" u="sng" smtClean="0">
                <a:solidFill>
                  <a:srgbClr val="FF3300"/>
                </a:solidFill>
              </a:rPr>
              <a:t>Monico Corp.,</a:t>
            </a:r>
            <a:r>
              <a:rPr lang="en-US" altLang="en-US" sz="3600" b="1" smtClean="0"/>
              <a:t> a cash basis calendar-year taxpayer, is in the 25 percent marginal tax bracket this year. </a:t>
            </a:r>
          </a:p>
          <a:p>
            <a:pPr marL="0" indent="0" eaLnBrk="1" hangingPunct="1">
              <a:buFontTx/>
              <a:buNone/>
            </a:pPr>
            <a:r>
              <a:rPr lang="en-US" altLang="en-US" sz="3600" b="1" smtClean="0"/>
              <a:t>If it bills its customers at the </a:t>
            </a:r>
            <a:r>
              <a:rPr lang="en-US" altLang="en-US" sz="3600" b="1" u="sng" smtClean="0"/>
              <a:t>beginning of December</a:t>
            </a:r>
            <a:r>
              <a:rPr lang="en-US" altLang="en-US" sz="3600" b="1" smtClean="0"/>
              <a:t>, it will receive $5,000 of income prior to year-end. </a:t>
            </a:r>
          </a:p>
          <a:p>
            <a:pPr marL="0" indent="0" eaLnBrk="1" hangingPunct="1">
              <a:buFontTx/>
              <a:buNone/>
            </a:pPr>
            <a:r>
              <a:rPr lang="en-US" altLang="en-US" sz="3600" b="1" smtClean="0"/>
              <a:t>If it bills its customers at the </a:t>
            </a:r>
            <a:r>
              <a:rPr lang="en-US" altLang="en-US" sz="3600" b="1" u="sng" smtClean="0"/>
              <a:t>end of December</a:t>
            </a:r>
            <a:r>
              <a:rPr lang="en-US" altLang="en-US" sz="3600" b="1" smtClean="0"/>
              <a:t>, it will not receive the $5,000 until January of next year.</a:t>
            </a:r>
            <a:r>
              <a:rPr lang="en-US" altLang="en-US" b="1" smtClean="0"/>
              <a:t> </a:t>
            </a: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body" idx="1"/>
          </p:nvPr>
        </p:nvSpPr>
        <p:spPr>
          <a:xfrm>
            <a:off x="304800" y="228600"/>
            <a:ext cx="8458200" cy="5867400"/>
          </a:xfrm>
        </p:spPr>
        <p:txBody>
          <a:bodyPr/>
          <a:lstStyle/>
          <a:p>
            <a:pPr marL="0" indent="0" eaLnBrk="1" hangingPunct="1">
              <a:buFontTx/>
              <a:buNone/>
            </a:pPr>
            <a:r>
              <a:rPr lang="en-US" altLang="en-US" b="1" u="sng" smtClean="0">
                <a:solidFill>
                  <a:srgbClr val="FF3300"/>
                </a:solidFill>
              </a:rPr>
              <a:t>Monico Corp.</a:t>
            </a:r>
          </a:p>
          <a:p>
            <a:pPr marL="0" indent="0" eaLnBrk="1" hangingPunct="1">
              <a:buFontTx/>
              <a:buNone/>
            </a:pPr>
            <a:r>
              <a:rPr lang="en-US" altLang="en-US" b="1" u="sng" smtClean="0">
                <a:solidFill>
                  <a:srgbClr val="FF3300"/>
                </a:solidFill>
              </a:rPr>
              <a:t>a.</a:t>
            </a:r>
            <a:r>
              <a:rPr lang="en-US" altLang="en-US" b="1" smtClean="0"/>
              <a:t> If it expects its marginal tax rate to remain 25 percent next year, when should it bill its customers? Use a 6 percent discount factor to explain your answer. </a:t>
            </a:r>
          </a:p>
          <a:p>
            <a:pPr marL="0" indent="0" eaLnBrk="1" hangingPunct="1">
              <a:buFontTx/>
              <a:buNone/>
            </a:pPr>
            <a:r>
              <a:rPr lang="en-US" altLang="en-US" b="1" u="sng" smtClean="0">
                <a:solidFill>
                  <a:srgbClr val="FF3300"/>
                </a:solidFill>
              </a:rPr>
              <a:t>b.</a:t>
            </a:r>
            <a:r>
              <a:rPr lang="en-US" altLang="en-US" b="1" smtClean="0"/>
              <a:t> How would your answer change if Monico’s marginal tax rate next year is only 15 percent? Explain. </a:t>
            </a:r>
          </a:p>
          <a:p>
            <a:pPr marL="0" indent="0" eaLnBrk="1" hangingPunct="1">
              <a:buFontTx/>
              <a:buNone/>
            </a:pPr>
            <a:r>
              <a:rPr lang="en-US" altLang="en-US" b="1" u="sng" smtClean="0">
                <a:solidFill>
                  <a:srgbClr val="FF3300"/>
                </a:solidFill>
              </a:rPr>
              <a:t>c.</a:t>
            </a:r>
            <a:r>
              <a:rPr lang="en-US" altLang="en-US" b="1" smtClean="0"/>
              <a:t> How would your answer change if Monico’s marginal tax rate next year is 34 percent? Explain.</a:t>
            </a:r>
            <a:r>
              <a:rPr lang="en-US" altLang="en-US" b="1" smtClean="0">
                <a:solidFill>
                  <a:schemeClr val="bg2"/>
                </a:solidFill>
              </a:rPr>
              <a:t> </a:t>
            </a:r>
          </a:p>
        </p:txBody>
      </p:sp>
    </p:spTree>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body" idx="1"/>
          </p:nvPr>
        </p:nvSpPr>
        <p:spPr>
          <a:xfrm>
            <a:off x="304800" y="228600"/>
            <a:ext cx="8534400" cy="5867400"/>
          </a:xfrm>
        </p:spPr>
        <p:txBody>
          <a:bodyPr/>
          <a:lstStyle/>
          <a:p>
            <a:pPr marL="0" indent="0" eaLnBrk="1" hangingPunct="1">
              <a:lnSpc>
                <a:spcPct val="90000"/>
              </a:lnSpc>
              <a:buFontTx/>
              <a:buNone/>
            </a:pPr>
            <a:r>
              <a:rPr lang="en-US" altLang="en-US" b="1" u="sng" smtClean="0">
                <a:solidFill>
                  <a:srgbClr val="FF3300"/>
                </a:solidFill>
              </a:rPr>
              <a:t>Monico Corporation. Solution:</a:t>
            </a:r>
            <a:r>
              <a:rPr lang="en-US" altLang="en-US" b="1" smtClean="0"/>
              <a:t> </a:t>
            </a:r>
          </a:p>
          <a:p>
            <a:pPr marL="0" indent="0" eaLnBrk="1" hangingPunct="1">
              <a:buFontTx/>
              <a:buNone/>
            </a:pPr>
            <a:r>
              <a:rPr lang="en-US" altLang="en-US" b="1" u="sng" smtClean="0">
                <a:solidFill>
                  <a:srgbClr val="FF3300"/>
                </a:solidFill>
              </a:rPr>
              <a:t>a.</a:t>
            </a:r>
            <a:r>
              <a:rPr lang="en-US" altLang="en-US" b="1" smtClean="0"/>
              <a:t> Monico should wait to bill its customers until the end of December.  If Monico’s marginal tax rate is </a:t>
            </a:r>
            <a:r>
              <a:rPr lang="en-US" altLang="en-US" b="1" u="sng" smtClean="0"/>
              <a:t>25%,</a:t>
            </a:r>
            <a:r>
              <a:rPr lang="en-US" altLang="en-US" b="1" smtClean="0"/>
              <a:t> taxes paid this year would cost $1,250 ($5,000 x 25%) resulting in an </a:t>
            </a:r>
            <a:r>
              <a:rPr lang="en-US" altLang="en-US" b="1" u="sng" smtClean="0"/>
              <a:t>after-tax cash inflow of $3,750</a:t>
            </a:r>
            <a:r>
              <a:rPr lang="en-US" altLang="en-US" b="1" smtClean="0"/>
              <a:t> ($5,000 – $1,250). </a:t>
            </a:r>
            <a:br>
              <a:rPr lang="en-US" altLang="en-US" b="1" smtClean="0"/>
            </a:br>
            <a:r>
              <a:rPr lang="en-US" altLang="en-US" b="1" smtClean="0"/>
              <a:t>When considering the time value of money, the cost of the taxes that are deferred until next year will have a present value (cost) of only $1,179 ($1,250 x .943 PV factor) or </a:t>
            </a:r>
            <a:r>
              <a:rPr lang="en-US" altLang="en-US" b="1" smtClean="0">
                <a:solidFill>
                  <a:srgbClr val="FF3300"/>
                </a:solidFill>
              </a:rPr>
              <a:t>$71 less</a:t>
            </a:r>
            <a:r>
              <a:rPr lang="en-US" altLang="en-US" b="1" smtClean="0"/>
              <a:t> ($1,250 - $1,179).</a:t>
            </a:r>
            <a:r>
              <a:rPr lang="en-US" altLang="en-US" b="1" smtClean="0">
                <a:solidFill>
                  <a:schemeClr val="bg2"/>
                </a:solidFill>
              </a:rPr>
              <a:t> </a:t>
            </a:r>
          </a:p>
        </p:txBody>
      </p:sp>
    </p:spTree>
  </p:cSld>
  <p:clrMapOvr>
    <a:masterClrMapping/>
  </p:clrMapOvr>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6258" name="Object 2"/>
          <p:cNvGraphicFramePr>
            <a:graphicFrameLocks noGrp="1" noChangeAspect="1"/>
          </p:cNvGraphicFramePr>
          <p:nvPr>
            <p:ph/>
          </p:nvPr>
        </p:nvGraphicFramePr>
        <p:xfrm>
          <a:off x="533400" y="350838"/>
          <a:ext cx="7442200" cy="5999162"/>
        </p:xfrm>
        <a:graphic>
          <a:graphicData uri="http://schemas.openxmlformats.org/presentationml/2006/ole">
            <mc:AlternateContent xmlns:mc="http://schemas.openxmlformats.org/markup-compatibility/2006">
              <mc:Choice xmlns:v="urn:schemas-microsoft-com:vml" Requires="v">
                <p:oleObj spid="_x0000_s96287" name="Worksheet" r:id="rId4" imgW="2430714" imgH="1958406" progId="Excel.Sheet.8">
                  <p:embed/>
                </p:oleObj>
              </mc:Choice>
              <mc:Fallback>
                <p:oleObj name="Worksheet" r:id="rId4" imgW="2430714" imgH="1958406"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50838"/>
                        <a:ext cx="7442200" cy="599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1"/>
          </p:nvPr>
        </p:nvSpPr>
        <p:spPr>
          <a:xfrm>
            <a:off x="304800" y="228600"/>
            <a:ext cx="8458200" cy="5867400"/>
          </a:xfrm>
        </p:spPr>
        <p:txBody>
          <a:bodyPr/>
          <a:lstStyle/>
          <a:p>
            <a:pPr marL="0" indent="0" eaLnBrk="1" hangingPunct="1">
              <a:buFontTx/>
              <a:buNone/>
            </a:pPr>
            <a:r>
              <a:rPr lang="en-US" altLang="en-US" sz="4000" b="1" u="sng" smtClean="0">
                <a:solidFill>
                  <a:srgbClr val="FF3300"/>
                </a:solidFill>
              </a:rPr>
              <a:t>Monico Corp. Solution:</a:t>
            </a:r>
            <a:r>
              <a:rPr lang="en-US" altLang="en-US" sz="4000" b="1" smtClean="0"/>
              <a:t> </a:t>
            </a:r>
          </a:p>
          <a:p>
            <a:pPr marL="0" indent="0" eaLnBrk="1" hangingPunct="1">
              <a:buFontTx/>
              <a:buNone/>
            </a:pPr>
            <a:r>
              <a:rPr lang="en-US" altLang="en-US" sz="4000" b="1" u="sng" smtClean="0">
                <a:solidFill>
                  <a:srgbClr val="FF3300"/>
                </a:solidFill>
              </a:rPr>
              <a:t>b.</a:t>
            </a:r>
            <a:r>
              <a:rPr lang="en-US" altLang="en-US" sz="4000" b="1" smtClean="0"/>
              <a:t> If Monico’s marginal tax rate is </a:t>
            </a:r>
            <a:r>
              <a:rPr lang="en-US" altLang="en-US" sz="4000" b="1" u="sng" smtClean="0"/>
              <a:t>15%</a:t>
            </a:r>
            <a:r>
              <a:rPr lang="en-US" altLang="en-US" sz="4000" b="1" smtClean="0"/>
              <a:t> in year 2, then its after-tax cash inflow would be $4,293 [$5,000 – ($5,000 x 15% x .943 PV factor)]. </a:t>
            </a:r>
          </a:p>
          <a:p>
            <a:pPr marL="0" indent="0" eaLnBrk="1" hangingPunct="1">
              <a:buFontTx/>
              <a:buNone/>
            </a:pPr>
            <a:r>
              <a:rPr lang="en-US" altLang="en-US" sz="4000" b="1" smtClean="0"/>
              <a:t>Monico should defer billing its customers because this will result in a $543 higher after-tax cash inflow ($4,293 - $3,750). </a:t>
            </a:r>
          </a:p>
        </p:txBody>
      </p:sp>
    </p:spTree>
  </p:cSld>
  <p:clrMapOvr>
    <a:masterClrMapping/>
  </p:clrMapOvr>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8306" name="Object 2"/>
          <p:cNvGraphicFramePr>
            <a:graphicFrameLocks noGrp="1" noChangeAspect="1"/>
          </p:cNvGraphicFramePr>
          <p:nvPr>
            <p:ph/>
          </p:nvPr>
        </p:nvGraphicFramePr>
        <p:xfrm>
          <a:off x="765175" y="138113"/>
          <a:ext cx="7464425" cy="6357937"/>
        </p:xfrm>
        <a:graphic>
          <a:graphicData uri="http://schemas.openxmlformats.org/presentationml/2006/ole">
            <mc:AlternateContent xmlns:mc="http://schemas.openxmlformats.org/markup-compatibility/2006">
              <mc:Choice xmlns:v="urn:schemas-microsoft-com:vml" Requires="v">
                <p:oleObj spid="_x0000_s98335" name="Worksheet" r:id="rId4" imgW="2964246" imgH="2507046" progId="Excel.Sheet.8">
                  <p:embed/>
                </p:oleObj>
              </mc:Choice>
              <mc:Fallback>
                <p:oleObj name="Worksheet" r:id="rId4" imgW="2964246" imgH="2507046"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175" y="138113"/>
                        <a:ext cx="7464425" cy="635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6899" name="Rectangle 3"/>
          <p:cNvSpPr>
            <a:spLocks noGrp="1" noChangeArrowheads="1"/>
          </p:cNvSpPr>
          <p:nvPr>
            <p:ph type="body" idx="1"/>
          </p:nvPr>
        </p:nvSpPr>
        <p:spPr>
          <a:xfrm>
            <a:off x="152400" y="152400"/>
            <a:ext cx="8839200" cy="6477000"/>
          </a:xfrm>
          <a:noFill/>
        </p:spPr>
        <p:txBody>
          <a:bodyPr lIns="92064" tIns="46033" rIns="92064" bIns="46033"/>
          <a:lstStyle/>
          <a:p>
            <a:pPr eaLnBrk="1" hangingPunct="1">
              <a:lnSpc>
                <a:spcPts val="4200"/>
              </a:lnSpc>
              <a:spcBef>
                <a:spcPts val="600"/>
              </a:spcBef>
              <a:buFont typeface="Arial" charset="0"/>
              <a:buNone/>
            </a:pPr>
            <a:r>
              <a:rPr lang="en-US" altLang="en-US" sz="4800" b="1" u="sng" dirty="0" smtClean="0">
                <a:solidFill>
                  <a:srgbClr val="FF0000"/>
                </a:solidFill>
              </a:rPr>
              <a:t>Progressive Tax Rate System</a:t>
            </a:r>
          </a:p>
          <a:p>
            <a:pPr eaLnBrk="1" hangingPunct="1">
              <a:lnSpc>
                <a:spcPts val="4200"/>
              </a:lnSpc>
              <a:spcBef>
                <a:spcPts val="600"/>
              </a:spcBef>
            </a:pPr>
            <a:r>
              <a:rPr lang="en-US" altLang="en-US" sz="3600" b="1" dirty="0" smtClean="0"/>
              <a:t>Tax rates increase as income increases</a:t>
            </a:r>
          </a:p>
          <a:p>
            <a:pPr eaLnBrk="1" hangingPunct="1">
              <a:lnSpc>
                <a:spcPts val="4200"/>
              </a:lnSpc>
              <a:spcBef>
                <a:spcPts val="600"/>
              </a:spcBef>
            </a:pPr>
            <a:r>
              <a:rPr lang="en-US" altLang="en-US" sz="3600" b="1" dirty="0" smtClean="0"/>
              <a:t>In 1913 rates ranged from 1% to 7%</a:t>
            </a:r>
          </a:p>
          <a:p>
            <a:pPr eaLnBrk="1" hangingPunct="1">
              <a:lnSpc>
                <a:spcPts val="4200"/>
              </a:lnSpc>
              <a:spcBef>
                <a:spcPts val="600"/>
              </a:spcBef>
            </a:pPr>
            <a:r>
              <a:rPr lang="en-US" altLang="en-US" sz="3600" b="1" dirty="0" smtClean="0"/>
              <a:t>To finance World War I, top rate was increased to 77%</a:t>
            </a:r>
          </a:p>
          <a:p>
            <a:pPr eaLnBrk="1" hangingPunct="1">
              <a:lnSpc>
                <a:spcPts val="4200"/>
              </a:lnSpc>
              <a:spcBef>
                <a:spcPts val="600"/>
              </a:spcBef>
            </a:pPr>
            <a:r>
              <a:rPr lang="en-US" altLang="en-US" sz="3600" b="1" dirty="0" smtClean="0"/>
              <a:t>In 1985, 15 tax brackets from 11% to 50%</a:t>
            </a:r>
          </a:p>
          <a:p>
            <a:pPr eaLnBrk="1" hangingPunct="1">
              <a:lnSpc>
                <a:spcPts val="4200"/>
              </a:lnSpc>
              <a:spcBef>
                <a:spcPts val="600"/>
              </a:spcBef>
            </a:pPr>
            <a:r>
              <a:rPr lang="en-US" altLang="en-US" sz="3600" b="1" dirty="0" smtClean="0"/>
              <a:t>2003 Tax Act reduced top rate from 38.6% to 35% (rates now 10%, 15%, 25%, 28%, 33%, and 35%). </a:t>
            </a:r>
            <a:endParaRPr lang="en-US" altLang="en-US" sz="3600" b="1" dirty="0"/>
          </a:p>
          <a:p>
            <a:pPr eaLnBrk="1" hangingPunct="1">
              <a:lnSpc>
                <a:spcPts val="4200"/>
              </a:lnSpc>
              <a:spcBef>
                <a:spcPts val="600"/>
              </a:spcBef>
            </a:pPr>
            <a:r>
              <a:rPr lang="en-US" altLang="en-US" sz="3600" b="1" dirty="0" smtClean="0"/>
              <a:t>2012 Tax Act kept rates at 10%, 15%, 25%, 28%, 33%, and 35%, but added 39.6% rate. </a:t>
            </a:r>
          </a:p>
          <a:p>
            <a:pPr eaLnBrk="1" hangingPunct="1">
              <a:lnSpc>
                <a:spcPts val="4200"/>
              </a:lnSpc>
              <a:spcBef>
                <a:spcPts val="600"/>
              </a:spcBef>
            </a:pPr>
            <a:endParaRPr lang="en-US" altLang="en-US" sz="3600" b="1" dirty="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76899">
                                            <p:txEl>
                                              <p:pRg st="0" end="0"/>
                                            </p:txEl>
                                          </p:spTgt>
                                        </p:tgtEl>
                                        <p:attrNameLst>
                                          <p:attrName>style.visibility</p:attrName>
                                        </p:attrNameLst>
                                      </p:cBhvr>
                                      <p:to>
                                        <p:strVal val="visible"/>
                                      </p:to>
                                    </p:set>
                                    <p:anim calcmode="lin" valueType="num">
                                      <p:cBhvr additive="base">
                                        <p:cTn id="7" dur="500" fill="hold"/>
                                        <p:tgtEl>
                                          <p:spTgt spid="9768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76899">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0" end="0"/>
                                            </p:txEl>
                                          </p:spTgt>
                                        </p:tgtEl>
                                        <p:attrNameLst>
                                          <p:attrName>ppt_c</p:attrName>
                                        </p:attrNameLst>
                                      </p:cBhvr>
                                      <p:to>
                                        <a:schemeClr val="tx1"/>
                                      </p:to>
                                    </p:animClr>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76899">
                                            <p:txEl>
                                              <p:pRg st="1" end="1"/>
                                            </p:txEl>
                                          </p:spTgt>
                                        </p:tgtEl>
                                        <p:attrNameLst>
                                          <p:attrName>style.visibility</p:attrName>
                                        </p:attrNameLst>
                                      </p:cBhvr>
                                      <p:to>
                                        <p:strVal val="visible"/>
                                      </p:to>
                                    </p:set>
                                    <p:anim calcmode="lin" valueType="num">
                                      <p:cBhvr additive="base">
                                        <p:cTn id="13" dur="500" fill="hold"/>
                                        <p:tgtEl>
                                          <p:spTgt spid="97689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76899">
                                            <p:txEl>
                                              <p:pRg st="1" end="1"/>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1" end="1"/>
                                            </p:txEl>
                                          </p:spTgt>
                                        </p:tgtEl>
                                        <p:attrNameLst>
                                          <p:attrName>ppt_c</p:attrName>
                                        </p:attrNameLst>
                                      </p:cBhvr>
                                      <p:to>
                                        <a:schemeClr val="tx1"/>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76899">
                                            <p:txEl>
                                              <p:pRg st="2" end="2"/>
                                            </p:txEl>
                                          </p:spTgt>
                                        </p:tgtEl>
                                        <p:attrNameLst>
                                          <p:attrName>style.visibility</p:attrName>
                                        </p:attrNameLst>
                                      </p:cBhvr>
                                      <p:to>
                                        <p:strVal val="visible"/>
                                      </p:to>
                                    </p:set>
                                    <p:anim calcmode="lin" valueType="num">
                                      <p:cBhvr additive="base">
                                        <p:cTn id="19" dur="500" fill="hold"/>
                                        <p:tgtEl>
                                          <p:spTgt spid="97689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76899">
                                            <p:txEl>
                                              <p:pRg st="2" end="2"/>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2" end="2"/>
                                            </p:txEl>
                                          </p:spTgt>
                                        </p:tgtEl>
                                        <p:attrNameLst>
                                          <p:attrName>ppt_c</p:attrName>
                                        </p:attrNameLst>
                                      </p:cBhvr>
                                      <p:to>
                                        <a:schemeClr val="tx1"/>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76899">
                                            <p:txEl>
                                              <p:pRg st="3" end="3"/>
                                            </p:txEl>
                                          </p:spTgt>
                                        </p:tgtEl>
                                        <p:attrNameLst>
                                          <p:attrName>style.visibility</p:attrName>
                                        </p:attrNameLst>
                                      </p:cBhvr>
                                      <p:to>
                                        <p:strVal val="visible"/>
                                      </p:to>
                                    </p:set>
                                    <p:anim calcmode="lin" valueType="num">
                                      <p:cBhvr additive="base">
                                        <p:cTn id="25" dur="500" fill="hold"/>
                                        <p:tgtEl>
                                          <p:spTgt spid="9768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76899">
                                            <p:txEl>
                                              <p:pRg st="3" end="3"/>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3" end="3"/>
                                            </p:txEl>
                                          </p:spTgt>
                                        </p:tgtEl>
                                        <p:attrNameLst>
                                          <p:attrName>ppt_c</p:attrName>
                                        </p:attrNameLst>
                                      </p:cBhvr>
                                      <p:to>
                                        <a:schemeClr val="tx1"/>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976899">
                                            <p:txEl>
                                              <p:pRg st="4" end="4"/>
                                            </p:txEl>
                                          </p:spTgt>
                                        </p:tgtEl>
                                        <p:attrNameLst>
                                          <p:attrName>style.visibility</p:attrName>
                                        </p:attrNameLst>
                                      </p:cBhvr>
                                      <p:to>
                                        <p:strVal val="visible"/>
                                      </p:to>
                                    </p:set>
                                    <p:anim calcmode="lin" valueType="num">
                                      <p:cBhvr additive="base">
                                        <p:cTn id="31" dur="500" fill="hold"/>
                                        <p:tgtEl>
                                          <p:spTgt spid="97689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976899">
                                            <p:txEl>
                                              <p:pRg st="4" end="4"/>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4" end="4"/>
                                            </p:txEl>
                                          </p:spTgt>
                                        </p:tgtEl>
                                        <p:attrNameLst>
                                          <p:attrName>ppt_c</p:attrName>
                                        </p:attrNameLst>
                                      </p:cBhvr>
                                      <p:to>
                                        <a:schemeClr val="tx1"/>
                                      </p:to>
                                    </p:animClr>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976899">
                                            <p:txEl>
                                              <p:pRg st="5" end="5"/>
                                            </p:txEl>
                                          </p:spTgt>
                                        </p:tgtEl>
                                        <p:attrNameLst>
                                          <p:attrName>style.visibility</p:attrName>
                                        </p:attrNameLst>
                                      </p:cBhvr>
                                      <p:to>
                                        <p:strVal val="visible"/>
                                      </p:to>
                                    </p:set>
                                    <p:anim calcmode="lin" valueType="num">
                                      <p:cBhvr additive="base">
                                        <p:cTn id="37" dur="500" fill="hold"/>
                                        <p:tgtEl>
                                          <p:spTgt spid="976899">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976899">
                                            <p:txEl>
                                              <p:pRg st="5" end="5"/>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5" end="5"/>
                                            </p:txEl>
                                          </p:spTgt>
                                        </p:tgtEl>
                                        <p:attrNameLst>
                                          <p:attrName>ppt_c</p:attrName>
                                        </p:attrNameLst>
                                      </p:cBhvr>
                                      <p:to>
                                        <a:schemeClr val="tx1"/>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976899">
                                            <p:txEl>
                                              <p:pRg st="6" end="6"/>
                                            </p:txEl>
                                          </p:spTgt>
                                        </p:tgtEl>
                                        <p:attrNameLst>
                                          <p:attrName>style.visibility</p:attrName>
                                        </p:attrNameLst>
                                      </p:cBhvr>
                                      <p:to>
                                        <p:strVal val="visible"/>
                                      </p:to>
                                    </p:set>
                                    <p:anim calcmode="lin" valueType="num">
                                      <p:cBhvr additive="base">
                                        <p:cTn id="43" dur="500" fill="hold"/>
                                        <p:tgtEl>
                                          <p:spTgt spid="976899">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976899">
                                            <p:txEl>
                                              <p:pRg st="6" end="6"/>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976899">
                                            <p:txEl>
                                              <p:pRg st="6" end="6"/>
                                            </p:txEl>
                                          </p:spTgt>
                                        </p:tgtEl>
                                        <p:attrNameLst>
                                          <p:attrName>ppt_c</p:attrName>
                                        </p:attrNameLst>
                                      </p:cBhvr>
                                      <p:to>
                                        <a:schemeClr val="tx1"/>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6899" grpId="0" build="p" autoUpdateAnimBg="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304800" y="228600"/>
            <a:ext cx="8458200" cy="5867400"/>
          </a:xfrm>
        </p:spPr>
        <p:txBody>
          <a:bodyPr/>
          <a:lstStyle/>
          <a:p>
            <a:pPr marL="0" indent="0" eaLnBrk="1" hangingPunct="1">
              <a:buFontTx/>
              <a:buNone/>
            </a:pPr>
            <a:r>
              <a:rPr lang="en-US" altLang="en-US" sz="3600" b="1" u="sng" smtClean="0">
                <a:solidFill>
                  <a:srgbClr val="FF3300"/>
                </a:solidFill>
              </a:rPr>
              <a:t>Monico Corp. Solution:</a:t>
            </a:r>
            <a:r>
              <a:rPr lang="en-US" altLang="en-US" sz="3600" b="1" smtClean="0"/>
              <a:t> </a:t>
            </a:r>
          </a:p>
          <a:p>
            <a:pPr marL="0" indent="0" eaLnBrk="1" hangingPunct="1">
              <a:buFontTx/>
              <a:buNone/>
            </a:pPr>
            <a:r>
              <a:rPr lang="en-US" altLang="en-US" sz="3600" b="1" u="sng" smtClean="0">
                <a:solidFill>
                  <a:srgbClr val="FF3300"/>
                </a:solidFill>
              </a:rPr>
              <a:t>c.</a:t>
            </a:r>
            <a:r>
              <a:rPr lang="en-US" altLang="en-US" sz="3600" b="1" smtClean="0"/>
              <a:t> If Monico’s marginal tax rate is 34% in year 2, then its after-tax cash inflow would be $3,397 [$5,000 – ($5,000 x 34% x .943 PV factor)]. </a:t>
            </a:r>
          </a:p>
          <a:p>
            <a:pPr marL="0" indent="0" eaLnBrk="1" hangingPunct="1">
              <a:buFontTx/>
              <a:buNone/>
            </a:pPr>
            <a:r>
              <a:rPr lang="en-US" altLang="en-US" sz="3600" b="1" smtClean="0"/>
              <a:t>Monico should bill its customers in the beginning of December because deferral would result in a </a:t>
            </a:r>
            <a:r>
              <a:rPr lang="en-US" altLang="en-US" sz="3600" b="1" smtClean="0">
                <a:solidFill>
                  <a:srgbClr val="FF3300"/>
                </a:solidFill>
              </a:rPr>
              <a:t>$353 after-tax cost</a:t>
            </a:r>
            <a:r>
              <a:rPr lang="en-US" altLang="en-US" sz="3600" b="1" smtClean="0"/>
              <a:t> ($3,397 - $3,750).</a:t>
            </a:r>
            <a:r>
              <a:rPr lang="en-US" altLang="en-US" sz="3600" b="1" smtClean="0">
                <a:solidFill>
                  <a:schemeClr val="bg2"/>
                </a:solidFill>
              </a:rPr>
              <a:t> </a:t>
            </a:r>
          </a:p>
        </p:txBody>
      </p:sp>
    </p:spTree>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type="body" idx="1"/>
          </p:nvPr>
        </p:nvSpPr>
        <p:spPr>
          <a:xfrm>
            <a:off x="228600" y="152400"/>
            <a:ext cx="8686800" cy="6172200"/>
          </a:xfrm>
        </p:spPr>
        <p:txBody>
          <a:bodyPr/>
          <a:lstStyle/>
          <a:p>
            <a:pPr marL="0" indent="0" eaLnBrk="1" hangingPunct="1">
              <a:lnSpc>
                <a:spcPct val="90000"/>
              </a:lnSpc>
              <a:buFont typeface="Arial" charset="0"/>
              <a:buNone/>
            </a:pPr>
            <a:r>
              <a:rPr lang="en-US" altLang="en-US" sz="3600" b="1" smtClean="0"/>
              <a:t>A single, wealthy investor earns net rental income of about $400,000 per year. She does not have significant itemized deductions.  She is considering giving some rental property (that generates net rental income of $20,000 per year) to her elderly mother so that her mother will have income she needs for her living expenses. The investor expects that federal income taxes will be saved with this plan.  </a:t>
            </a:r>
            <a:br>
              <a:rPr lang="en-US" altLang="en-US" sz="3600" b="1" smtClean="0"/>
            </a:br>
            <a:endParaRPr lang="en-US" altLang="en-US" sz="3600" b="1" smtClean="0"/>
          </a:p>
          <a:p>
            <a:pPr marL="0" indent="0" eaLnBrk="1" hangingPunct="1">
              <a:lnSpc>
                <a:spcPct val="90000"/>
              </a:lnSpc>
              <a:buFont typeface="Arial" charset="0"/>
              <a:buNone/>
            </a:pPr>
            <a:r>
              <a:rPr lang="en-US" altLang="en-US" sz="3600" b="1" u="sng" smtClean="0">
                <a:solidFill>
                  <a:srgbClr val="FF0000"/>
                </a:solidFill>
              </a:rPr>
              <a:t>Which tax planning concept applies here?</a:t>
            </a:r>
          </a:p>
        </p:txBody>
      </p:sp>
    </p:spTree>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1378" name="Object 2"/>
          <p:cNvGraphicFramePr>
            <a:graphicFrameLocks noGrp="1" noChangeAspect="1"/>
          </p:cNvGraphicFramePr>
          <p:nvPr>
            <p:ph idx="1"/>
            <p:extLst>
              <p:ext uri="{D42A27DB-BD31-4B8C-83A1-F6EECF244321}">
                <p14:modId xmlns:p14="http://schemas.microsoft.com/office/powerpoint/2010/main" val="2729886948"/>
              </p:ext>
            </p:extLst>
          </p:nvPr>
        </p:nvGraphicFramePr>
        <p:xfrm>
          <a:off x="381000" y="363538"/>
          <a:ext cx="8305800" cy="6170612"/>
        </p:xfrm>
        <a:graphic>
          <a:graphicData uri="http://schemas.openxmlformats.org/presentationml/2006/ole">
            <mc:AlternateContent xmlns:mc="http://schemas.openxmlformats.org/markup-compatibility/2006">
              <mc:Choice xmlns:v="urn:schemas-microsoft-com:vml" Requires="v">
                <p:oleObj spid="_x0000_s101407" name="Worksheet" r:id="rId4" imgW="3055528" imgH="2270808" progId="Excel.Sheet.8">
                  <p:embed/>
                </p:oleObj>
              </mc:Choice>
              <mc:Fallback>
                <p:oleObj name="Worksheet" r:id="rId4" imgW="3055528" imgH="2270808" progId="Excel.Sheet.8">
                  <p:embed/>
                  <p:pic>
                    <p:nvPicPr>
                      <p:cNvPr id="0" name="Object 2"/>
                      <p:cNvPicPr>
                        <a:picLocks noChangeAspect="1" noChangeArrowheads="1"/>
                      </p:cNvPicPr>
                      <p:nvPr/>
                    </p:nvPicPr>
                    <p:blipFill>
                      <a:blip r:embed="rId5"/>
                      <a:srcRect/>
                      <a:stretch>
                        <a:fillRect/>
                      </a:stretch>
                    </p:blipFill>
                    <p:spPr bwMode="auto">
                      <a:xfrm>
                        <a:off x="381000" y="363538"/>
                        <a:ext cx="8305800" cy="617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02" name="Object 2"/>
          <p:cNvGraphicFramePr>
            <a:graphicFrameLocks noGrp="1" noChangeAspect="1"/>
          </p:cNvGraphicFramePr>
          <p:nvPr>
            <p:ph idx="1"/>
          </p:nvPr>
        </p:nvGraphicFramePr>
        <p:xfrm>
          <a:off x="619125" y="4763"/>
          <a:ext cx="7964488" cy="6672262"/>
        </p:xfrm>
        <a:graphic>
          <a:graphicData uri="http://schemas.openxmlformats.org/presentationml/2006/ole">
            <mc:AlternateContent xmlns:mc="http://schemas.openxmlformats.org/markup-compatibility/2006">
              <mc:Choice xmlns:v="urn:schemas-microsoft-com:vml" Requires="v">
                <p:oleObj spid="_x0000_s102431" name="Worksheet" r:id="rId4" imgW="2819340" imgH="2362290" progId="Excel.Sheet.8">
                  <p:embed/>
                </p:oleObj>
              </mc:Choice>
              <mc:Fallback>
                <p:oleObj name="Worksheet" r:id="rId4" imgW="2819340" imgH="2362290"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125" y="4763"/>
                        <a:ext cx="7964488" cy="667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426" name="Object 2"/>
          <p:cNvGraphicFramePr>
            <a:graphicFrameLocks noGrp="1" noChangeAspect="1"/>
          </p:cNvGraphicFramePr>
          <p:nvPr>
            <p:ph idx="1"/>
          </p:nvPr>
        </p:nvGraphicFramePr>
        <p:xfrm>
          <a:off x="620713" y="0"/>
          <a:ext cx="7959725" cy="6696075"/>
        </p:xfrm>
        <a:graphic>
          <a:graphicData uri="http://schemas.openxmlformats.org/presentationml/2006/ole">
            <mc:AlternateContent xmlns:mc="http://schemas.openxmlformats.org/markup-compatibility/2006">
              <mc:Choice xmlns:v="urn:schemas-microsoft-com:vml" Requires="v">
                <p:oleObj spid="_x0000_s103455" name="Worksheet" r:id="rId4" imgW="2819522" imgH="2371832" progId="Excel.Sheet.8">
                  <p:embed/>
                </p:oleObj>
              </mc:Choice>
              <mc:Fallback>
                <p:oleObj name="Worksheet" r:id="rId4" imgW="2819522" imgH="237183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0713" y="0"/>
                        <a:ext cx="7959725" cy="669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4450" name="Object 2"/>
          <p:cNvGraphicFramePr>
            <a:graphicFrameLocks noGrp="1" noChangeAspect="1"/>
          </p:cNvGraphicFramePr>
          <p:nvPr>
            <p:ph idx="1"/>
          </p:nvPr>
        </p:nvGraphicFramePr>
        <p:xfrm>
          <a:off x="620713" y="0"/>
          <a:ext cx="7959725" cy="6696075"/>
        </p:xfrm>
        <a:graphic>
          <a:graphicData uri="http://schemas.openxmlformats.org/presentationml/2006/ole">
            <mc:AlternateContent xmlns:mc="http://schemas.openxmlformats.org/markup-compatibility/2006">
              <mc:Choice xmlns:v="urn:schemas-microsoft-com:vml" Requires="v">
                <p:oleObj spid="_x0000_s104479" name="Worksheet" r:id="rId4" imgW="2819522" imgH="2371832" progId="Excel.Sheet.8">
                  <p:embed/>
                </p:oleObj>
              </mc:Choice>
              <mc:Fallback>
                <p:oleObj name="Worksheet" r:id="rId4" imgW="2819522" imgH="237183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0713" y="0"/>
                        <a:ext cx="7959725" cy="669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5474" name="Object 2"/>
          <p:cNvGraphicFramePr>
            <a:graphicFrameLocks noGrp="1" noChangeAspect="1"/>
          </p:cNvGraphicFramePr>
          <p:nvPr>
            <p:ph idx="1"/>
          </p:nvPr>
        </p:nvGraphicFramePr>
        <p:xfrm>
          <a:off x="620713" y="0"/>
          <a:ext cx="7959725" cy="6696075"/>
        </p:xfrm>
        <a:graphic>
          <a:graphicData uri="http://schemas.openxmlformats.org/presentationml/2006/ole">
            <mc:AlternateContent xmlns:mc="http://schemas.openxmlformats.org/markup-compatibility/2006">
              <mc:Choice xmlns:v="urn:schemas-microsoft-com:vml" Requires="v">
                <p:oleObj spid="_x0000_s105503" name="Worksheet" r:id="rId4" imgW="2819522" imgH="2371832" progId="Excel.Sheet.8">
                  <p:embed/>
                </p:oleObj>
              </mc:Choice>
              <mc:Fallback>
                <p:oleObj name="Worksheet" r:id="rId4" imgW="2819522" imgH="237183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0713" y="0"/>
                        <a:ext cx="7959725" cy="669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498" name="Object 2"/>
          <p:cNvGraphicFramePr>
            <a:graphicFrameLocks noGrp="1" noChangeAspect="1"/>
          </p:cNvGraphicFramePr>
          <p:nvPr>
            <p:ph idx="1"/>
          </p:nvPr>
        </p:nvGraphicFramePr>
        <p:xfrm>
          <a:off x="533400" y="315913"/>
          <a:ext cx="7924800" cy="6207125"/>
        </p:xfrm>
        <a:graphic>
          <a:graphicData uri="http://schemas.openxmlformats.org/presentationml/2006/ole">
            <mc:AlternateContent xmlns:mc="http://schemas.openxmlformats.org/markup-compatibility/2006">
              <mc:Choice xmlns:v="urn:schemas-microsoft-com:vml" Requires="v">
                <p:oleObj spid="_x0000_s106527" name="Worksheet" r:id="rId4" imgW="3076650" imgH="2409735" progId="Excel.Sheet.8">
                  <p:embed/>
                </p:oleObj>
              </mc:Choice>
              <mc:Fallback>
                <p:oleObj name="Worksheet" r:id="rId4" imgW="3076650" imgH="2409735"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15913"/>
                        <a:ext cx="7924800" cy="620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3"/>
          <p:cNvSpPr>
            <a:spLocks noGrp="1" noChangeArrowheads="1"/>
          </p:cNvSpPr>
          <p:nvPr>
            <p:ph type="body" idx="1"/>
          </p:nvPr>
        </p:nvSpPr>
        <p:spPr>
          <a:xfrm>
            <a:off x="457200" y="228600"/>
            <a:ext cx="8305800" cy="6172200"/>
          </a:xfrm>
        </p:spPr>
        <p:txBody>
          <a:bodyPr/>
          <a:lstStyle/>
          <a:p>
            <a:pPr eaLnBrk="1" hangingPunct="1">
              <a:lnSpc>
                <a:spcPct val="90000"/>
              </a:lnSpc>
              <a:buFont typeface="Arial" charset="0"/>
              <a:buNone/>
            </a:pPr>
            <a:r>
              <a:rPr lang="en-US" altLang="en-US" sz="4800" b="1" u="sng" smtClean="0">
                <a:solidFill>
                  <a:srgbClr val="FF0000"/>
                </a:solidFill>
              </a:rPr>
              <a:t>Professional Responsibilities</a:t>
            </a:r>
          </a:p>
          <a:p>
            <a:pPr eaLnBrk="1" hangingPunct="1">
              <a:lnSpc>
                <a:spcPct val="90000"/>
              </a:lnSpc>
            </a:pPr>
            <a:r>
              <a:rPr lang="en-US" altLang="en-US" sz="6000" b="1" smtClean="0"/>
              <a:t>Avoidance versus evasion.</a:t>
            </a:r>
          </a:p>
          <a:p>
            <a:pPr eaLnBrk="1" hangingPunct="1">
              <a:lnSpc>
                <a:spcPct val="90000"/>
              </a:lnSpc>
            </a:pPr>
            <a:r>
              <a:rPr lang="en-US" altLang="en-US" sz="6000" b="1" smtClean="0"/>
              <a:t>What is the difference between these terms?</a:t>
            </a:r>
          </a:p>
        </p:txBody>
      </p:sp>
    </p:spTree>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type="body" idx="1"/>
          </p:nvPr>
        </p:nvSpPr>
        <p:spPr>
          <a:xfrm>
            <a:off x="228600" y="228600"/>
            <a:ext cx="8534400" cy="6172200"/>
          </a:xfrm>
        </p:spPr>
        <p:txBody>
          <a:bodyPr/>
          <a:lstStyle/>
          <a:p>
            <a:pPr eaLnBrk="1" hangingPunct="1">
              <a:lnSpc>
                <a:spcPct val="90000"/>
              </a:lnSpc>
              <a:buFont typeface="Arial" charset="0"/>
              <a:buNone/>
            </a:pPr>
            <a:r>
              <a:rPr lang="en-US" altLang="en-US" sz="4000" b="1" u="sng" smtClean="0">
                <a:solidFill>
                  <a:srgbClr val="FF0000"/>
                </a:solidFill>
              </a:rPr>
              <a:t>Professional Responsibilities</a:t>
            </a:r>
          </a:p>
          <a:p>
            <a:pPr eaLnBrk="1" hangingPunct="1">
              <a:lnSpc>
                <a:spcPct val="90000"/>
              </a:lnSpc>
            </a:pPr>
            <a:r>
              <a:rPr lang="en-US" altLang="en-US" sz="4400" b="1" smtClean="0"/>
              <a:t>Preparer penalties</a:t>
            </a:r>
          </a:p>
          <a:p>
            <a:pPr lvl="1" eaLnBrk="1" hangingPunct="1">
              <a:lnSpc>
                <a:spcPct val="90000"/>
              </a:lnSpc>
            </a:pPr>
            <a:r>
              <a:rPr lang="en-US" altLang="en-US" sz="4000" b="1" smtClean="0"/>
              <a:t>Penalties may not be covered by malpractice insurance</a:t>
            </a:r>
          </a:p>
          <a:p>
            <a:pPr lvl="1" eaLnBrk="1" hangingPunct="1">
              <a:lnSpc>
                <a:spcPct val="90000"/>
              </a:lnSpc>
            </a:pPr>
            <a:r>
              <a:rPr lang="en-US" altLang="en-US" sz="4000" b="1" smtClean="0"/>
              <a:t>Penalties are not deductible</a:t>
            </a:r>
          </a:p>
          <a:p>
            <a:pPr lvl="1" eaLnBrk="1" hangingPunct="1">
              <a:lnSpc>
                <a:spcPct val="90000"/>
              </a:lnSpc>
            </a:pPr>
            <a:r>
              <a:rPr lang="en-US" altLang="en-US" sz="4000" b="1" smtClean="0"/>
              <a:t>Penalties may result in an IRS review of the preparer’s entire practice</a:t>
            </a:r>
          </a:p>
          <a:p>
            <a:pPr lvl="1" eaLnBrk="1" hangingPunct="1">
              <a:lnSpc>
                <a:spcPct val="90000"/>
              </a:lnSpc>
            </a:pPr>
            <a:r>
              <a:rPr lang="en-US" altLang="en-US" sz="4000" b="1" smtClean="0"/>
              <a:t>Criminal tax evasion penalties include fines and prison</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1189</TotalTime>
  <Words>3417</Words>
  <Application>Microsoft Office PowerPoint</Application>
  <PresentationFormat>On-screen Show (4:3)</PresentationFormat>
  <Paragraphs>452</Paragraphs>
  <Slides>105</Slides>
  <Notes>105</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105</vt:i4>
      </vt:variant>
    </vt:vector>
  </HeadingPairs>
  <TitlesOfParts>
    <vt:vector size="109" baseType="lpstr">
      <vt:lpstr>Office Theme</vt:lpstr>
      <vt:lpstr>Worksheet</vt:lpstr>
      <vt:lpstr>Microsoft Excel Worksheet</vt:lpstr>
      <vt:lpstr>Microsoft Excel 97-2003 Worksheet</vt:lpstr>
      <vt:lpstr> Chapter 1. Federal Income Taxation— An Overview Instructor PowerPoint Slides This file contains illustrative problems that will be used in the lecture to illustrate important concepts and procedures. Updated August 26, 2014  Howard Godfrey, Ph.D., CPA Professor of Accounting  ©Howard Godfrey-2014  </vt:lpstr>
      <vt:lpstr>PowerPoint Presentation</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Audits and Appeals</vt:lpstr>
      <vt:lpstr>Audits and Appeals</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Instructor PowerPoint Slides. Summer, 2008. Edited May 30, 2008. Copyright © 2008, Dr. Howard Godfrey</dc:title>
  <dc:creator>Howard</dc:creator>
  <cp:lastModifiedBy>HowardGodfrey</cp:lastModifiedBy>
  <cp:revision>204</cp:revision>
  <cp:lastPrinted>2014-07-26T23:14:42Z</cp:lastPrinted>
  <dcterms:created xsi:type="dcterms:W3CDTF">2008-05-30T15:41:50Z</dcterms:created>
  <dcterms:modified xsi:type="dcterms:W3CDTF">2014-07-26T23:32:25Z</dcterms:modified>
</cp:coreProperties>
</file>